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43"/>
  </p:notesMasterIdLst>
  <p:sldIdLst>
    <p:sldId id="292" r:id="rId5"/>
    <p:sldId id="304" r:id="rId6"/>
    <p:sldId id="300" r:id="rId7"/>
    <p:sldId id="303" r:id="rId8"/>
    <p:sldId id="336" r:id="rId9"/>
    <p:sldId id="335" r:id="rId10"/>
    <p:sldId id="270" r:id="rId11"/>
    <p:sldId id="267" r:id="rId12"/>
    <p:sldId id="311" r:id="rId13"/>
    <p:sldId id="297" r:id="rId14"/>
    <p:sldId id="306" r:id="rId15"/>
    <p:sldId id="276" r:id="rId16"/>
    <p:sldId id="312" r:id="rId17"/>
    <p:sldId id="332" r:id="rId18"/>
    <p:sldId id="278" r:id="rId19"/>
    <p:sldId id="313" r:id="rId20"/>
    <p:sldId id="314" r:id="rId21"/>
    <p:sldId id="315" r:id="rId22"/>
    <p:sldId id="316" r:id="rId23"/>
    <p:sldId id="317" r:id="rId24"/>
    <p:sldId id="333" r:id="rId25"/>
    <p:sldId id="268" r:id="rId26"/>
    <p:sldId id="318" r:id="rId27"/>
    <p:sldId id="319" r:id="rId28"/>
    <p:sldId id="277" r:id="rId29"/>
    <p:sldId id="320" r:id="rId30"/>
    <p:sldId id="321" r:id="rId31"/>
    <p:sldId id="322" r:id="rId32"/>
    <p:sldId id="323" r:id="rId33"/>
    <p:sldId id="287" r:id="rId34"/>
    <p:sldId id="324" r:id="rId35"/>
    <p:sldId id="325" r:id="rId36"/>
    <p:sldId id="310" r:id="rId37"/>
    <p:sldId id="326" r:id="rId38"/>
    <p:sldId id="327" r:id="rId39"/>
    <p:sldId id="334" r:id="rId40"/>
    <p:sldId id="331" r:id="rId41"/>
    <p:sldId id="291" r:id="rId42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4FF919-5E06-44A1-F654-563624194A43}" name="Nina Newbery" initials="NN" userId="S::Nina.Newbery@rcp.ac.uk::54cbc3a7-3837-45a6-bd76-b49b2e9e5bfc" providerId="AD"/>
  <p188:author id="{81E71D4B-DBFA-0AE0-7794-48592AA64DB8}" name="LOGAN, Sarah (UNIVERSITY COLLEGE LONDON HOSPITALS NHS FOUNDATION TRUST)" initials="LS(CLHNFT" userId="S::sarah.logan4@nhs.net::507a46bc-28f7-49c3-8159-865107b75cde" providerId="AD"/>
  <p188:author id="{C90E2651-B284-20FA-5B24-117351C55E89}" name="Darin Nagamootoo" initials="DN" userId="f1caf0e144f785d1" providerId="Windows Live"/>
  <p188:author id="{1B5C7CAE-C8D7-93F5-D8EE-18004D1E3C9F}" name="Karen Porter" initials="KP" userId="S::Karen.Porter@rcp.ac.uk::9027c3a9-b484-4717-bbb4-61afe082b7d9" providerId="AD"/>
  <p188:author id="{D59BB6B8-08F0-5CC2-1741-24C631FE0452}" name="Christopher Phillips" initials="CP" userId="S::Christopher.Phillips@rcp.ac.uk::3c7b3b18-1044-4f78-86cf-1098b612211a" providerId="AD"/>
  <p188:author id="{338F8BD6-BAEA-96B8-6C4F-96F492EAF3C0}" name="Darin Nagamootoo" initials="DN" userId="S::Darin.Nagamootoo@rcp.ac.uk::7688c080-fba9-4642-9d01-8f3225e67fe5" providerId="AD"/>
  <p188:author id="{6B98A4F5-0F03-C153-E6FB-C588FEC97B8C}" name="Louise Forsyth" initials="LF" userId="S::Louise.Forsyth@rcp.ac.uk::41b10c52-2e23-494f-b36b-0cd3a537e4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0D4"/>
    <a:srgbClr val="B29DCB"/>
    <a:srgbClr val="0270B8"/>
    <a:srgbClr val="1A2840"/>
    <a:srgbClr val="981B31"/>
    <a:srgbClr val="EAE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2157A-B502-B84E-B486-B1F7FBAA8A5A}" v="1" dt="2024-07-01T14:08:22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 autoAdjust="0"/>
    <p:restoredTop sz="85455" autoAdjust="0"/>
  </p:normalViewPr>
  <p:slideViewPr>
    <p:cSldViewPr snapToGrid="0" snapToObjects="1">
      <p:cViewPr varScale="1">
        <p:scale>
          <a:sx n="169" d="100"/>
          <a:sy n="169" d="100"/>
        </p:scale>
        <p:origin x="208" y="848"/>
      </p:cViewPr>
      <p:guideLst/>
    </p:cSldViewPr>
  </p:slideViewPr>
  <p:outlineViewPr>
    <p:cViewPr>
      <p:scale>
        <a:sx n="33" d="100"/>
        <a:sy n="33" d="100"/>
      </p:scale>
      <p:origin x="0" y="-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961D4-A861-7640-9431-D2F23B6CFBB0}" type="datetimeFigureOut">
              <a:rPr lang="en-US" smtClean="0"/>
              <a:t>7/1/24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BA977-84F8-4941-8F17-5A91F7D9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1pPr>
    <a:lvl2pPr marL="394701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2pPr>
    <a:lvl3pPr marL="789402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3pPr>
    <a:lvl4pPr marL="1184102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4pPr>
    <a:lvl5pPr marL="1578803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5pPr>
    <a:lvl6pPr marL="1973504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6pPr>
    <a:lvl7pPr marL="2368205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7pPr>
    <a:lvl8pPr marL="2762905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8pPr>
    <a:lvl9pPr marL="3157606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36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49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2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75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60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25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86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92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17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48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3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9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63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28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3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4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03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48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79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30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5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8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9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36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5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36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0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5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1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background with grey text&#10;&#10;Description automatically generated">
            <a:extLst>
              <a:ext uri="{FF2B5EF4-FFF2-40B4-BE49-F238E27FC236}">
                <a16:creationId xmlns:a16="http://schemas.microsoft.com/office/drawing/2014/main" id="{E74C0885-A321-BCB3-E3C6-ADECDE6C2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058" y="134068"/>
            <a:ext cx="4826276" cy="65702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E3CA371-8211-28EA-0E2F-BD1290422D4A}"/>
              </a:ext>
            </a:extLst>
          </p:cNvPr>
          <p:cNvSpPr/>
          <p:nvPr userDrawn="1"/>
        </p:nvSpPr>
        <p:spPr>
          <a:xfrm>
            <a:off x="6832600" y="393663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in circles&#10;&#10;Description automatically generated">
            <a:extLst>
              <a:ext uri="{FF2B5EF4-FFF2-40B4-BE49-F238E27FC236}">
                <a16:creationId xmlns:a16="http://schemas.microsoft.com/office/drawing/2014/main" id="{F2074E4D-2247-9AF7-3DE6-17D0EF305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734" t="37325"/>
          <a:stretch/>
        </p:blipFill>
        <p:spPr>
          <a:xfrm rot="5400000" flipH="1">
            <a:off x="-439638" y="1214885"/>
            <a:ext cx="3285067" cy="24374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5845F9-179C-566E-F68C-DE72C630CB89}"/>
              </a:ext>
            </a:extLst>
          </p:cNvPr>
          <p:cNvSpPr/>
          <p:nvPr userDrawn="1"/>
        </p:nvSpPr>
        <p:spPr>
          <a:xfrm>
            <a:off x="1135622" y="3038556"/>
            <a:ext cx="1378978" cy="1177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7510" y="2812847"/>
            <a:ext cx="5634872" cy="517173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510" y="1755743"/>
            <a:ext cx="6077931" cy="988047"/>
          </a:xfrm>
        </p:spPr>
        <p:txBody>
          <a:bodyPr anchor="b"/>
          <a:lstStyle>
            <a:lvl1pPr algn="l">
              <a:defRPr sz="3000" b="1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40D39-5980-7FD4-AAFF-EC4883B84A5D}"/>
              </a:ext>
            </a:extLst>
          </p:cNvPr>
          <p:cNvSpPr/>
          <p:nvPr userDrawn="1"/>
        </p:nvSpPr>
        <p:spPr>
          <a:xfrm>
            <a:off x="153489" y="4360333"/>
            <a:ext cx="3817378" cy="747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in circles&#10;&#10;Description automatically generated">
            <a:extLst>
              <a:ext uri="{FF2B5EF4-FFF2-40B4-BE49-F238E27FC236}">
                <a16:creationId xmlns:a16="http://schemas.microsoft.com/office/drawing/2014/main" id="{12B0472D-D5EB-C2BF-AF81-AC3965838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023" t="23618" r="28736" b="56926"/>
          <a:stretch/>
        </p:blipFill>
        <p:spPr>
          <a:xfrm flipH="1">
            <a:off x="879615" y="3407663"/>
            <a:ext cx="1557865" cy="1349276"/>
          </a:xfrm>
          <a:prstGeom prst="rect">
            <a:avLst/>
          </a:prstGeom>
        </p:spPr>
      </p:pic>
      <p:pic>
        <p:nvPicPr>
          <p:cNvPr id="11" name="Picture 10" descr="A group of people in circles&#10;&#10;Description automatically generated">
            <a:extLst>
              <a:ext uri="{FF2B5EF4-FFF2-40B4-BE49-F238E27FC236}">
                <a16:creationId xmlns:a16="http://schemas.microsoft.com/office/drawing/2014/main" id="{B4000CA4-CF78-4763-69FD-267617F78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327" t="22523" r="39182" b="20159"/>
          <a:stretch/>
        </p:blipFill>
        <p:spPr>
          <a:xfrm flipH="1">
            <a:off x="7119377" y="104670"/>
            <a:ext cx="1779090" cy="1856104"/>
          </a:xfrm>
          <a:prstGeom prst="rect">
            <a:avLst/>
          </a:prstGeom>
        </p:spPr>
      </p:pic>
      <p:pic>
        <p:nvPicPr>
          <p:cNvPr id="12" name="Picture 11" descr="A group of people in circles&#10;&#10;Description automatically generated">
            <a:extLst>
              <a:ext uri="{FF2B5EF4-FFF2-40B4-BE49-F238E27FC236}">
                <a16:creationId xmlns:a16="http://schemas.microsoft.com/office/drawing/2014/main" id="{A5B48EB9-5870-2165-570B-C30A32414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83" t="22523" r="67965" b="30957"/>
          <a:stretch/>
        </p:blipFill>
        <p:spPr>
          <a:xfrm flipH="1">
            <a:off x="7136312" y="3601532"/>
            <a:ext cx="1854199" cy="15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46" y="395119"/>
            <a:ext cx="7460580" cy="360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46" y="1109784"/>
            <a:ext cx="7886700" cy="3151818"/>
          </a:xfrm>
        </p:spPr>
        <p:txBody>
          <a:bodyPr/>
          <a:lstStyle>
            <a:lvl1pPr>
              <a:lnSpc>
                <a:spcPct val="100000"/>
              </a:lnSpc>
              <a:spcAft>
                <a:spcPts val="200"/>
              </a:spcAft>
              <a:defRPr/>
            </a:lvl1pPr>
            <a:lvl2pPr>
              <a:lnSpc>
                <a:spcPct val="100000"/>
              </a:lnSpc>
              <a:spcAft>
                <a:spcPts val="200"/>
              </a:spcAft>
              <a:defRPr/>
            </a:lvl2pPr>
            <a:lvl3pPr>
              <a:lnSpc>
                <a:spcPct val="100000"/>
              </a:lnSpc>
              <a:spcAft>
                <a:spcPts val="200"/>
              </a:spcAft>
              <a:defRPr/>
            </a:lvl3pPr>
            <a:lvl4pPr>
              <a:lnSpc>
                <a:spcPct val="100000"/>
              </a:lnSpc>
              <a:spcAft>
                <a:spcPts val="200"/>
              </a:spcAft>
              <a:defRPr/>
            </a:lvl4pPr>
            <a:lvl5pPr>
              <a:lnSpc>
                <a:spcPct val="100000"/>
              </a:lnSpc>
              <a:spcAft>
                <a:spcPts val="2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olorful squares and a black background&#10;&#10;Description automatically generated">
            <a:extLst>
              <a:ext uri="{FF2B5EF4-FFF2-40B4-BE49-F238E27FC236}">
                <a16:creationId xmlns:a16="http://schemas.microsoft.com/office/drawing/2014/main" id="{E9B136D3-20E9-16FE-2A24-BEBF42B87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275" r="50079"/>
          <a:stretch/>
        </p:blipFill>
        <p:spPr>
          <a:xfrm flipH="1">
            <a:off x="7971525" y="4318102"/>
            <a:ext cx="1172474" cy="808677"/>
          </a:xfrm>
          <a:prstGeom prst="rect">
            <a:avLst/>
          </a:prstGeom>
        </p:spPr>
      </p:pic>
      <p:pic>
        <p:nvPicPr>
          <p:cNvPr id="9" name="Picture 8" descr="A colorful squares and a black background&#10;&#10;Description automatically generated">
            <a:extLst>
              <a:ext uri="{FF2B5EF4-FFF2-40B4-BE49-F238E27FC236}">
                <a16:creationId xmlns:a16="http://schemas.microsoft.com/office/drawing/2014/main" id="{5E619DE8-CE9A-16EA-2D80-4EB7364E9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635" t="1281" r="2189" b="72708"/>
          <a:stretch/>
        </p:blipFill>
        <p:spPr>
          <a:xfrm rot="16200000" flipH="1">
            <a:off x="8237102" y="342995"/>
            <a:ext cx="1172475" cy="691271"/>
          </a:xfrm>
          <a:prstGeom prst="rect">
            <a:avLst/>
          </a:prstGeom>
        </p:spPr>
      </p:pic>
      <p:pic>
        <p:nvPicPr>
          <p:cNvPr id="11" name="Picture 10" descr="A colorful squares and a black background&#10;&#10;Description automatically generated">
            <a:extLst>
              <a:ext uri="{FF2B5EF4-FFF2-40B4-BE49-F238E27FC236}">
                <a16:creationId xmlns:a16="http://schemas.microsoft.com/office/drawing/2014/main" id="{DFFBA626-F1F4-EB18-A5F0-704114DB5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986" t="23630" r="27491" b="25396"/>
          <a:stretch/>
        </p:blipFill>
        <p:spPr>
          <a:xfrm rot="10800000">
            <a:off x="7804014" y="179682"/>
            <a:ext cx="1019325" cy="906067"/>
          </a:xfrm>
          <a:prstGeom prst="rect">
            <a:avLst/>
          </a:prstGeom>
        </p:spPr>
      </p:pic>
      <p:pic>
        <p:nvPicPr>
          <p:cNvPr id="14" name="Picture 13" descr="A group of people in circles&#10;&#10;Description automatically generated">
            <a:extLst>
              <a:ext uri="{FF2B5EF4-FFF2-40B4-BE49-F238E27FC236}">
                <a16:creationId xmlns:a16="http://schemas.microsoft.com/office/drawing/2014/main" id="{C4190BA0-5F27-1F12-98FF-F6C7AB4C65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013" t="82607" r="73529" b="1936"/>
          <a:stretch/>
        </p:blipFill>
        <p:spPr>
          <a:xfrm>
            <a:off x="104546" y="3839949"/>
            <a:ext cx="812800" cy="6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713A32-961D-9F77-45B9-D47BEA717878}"/>
              </a:ext>
            </a:extLst>
          </p:cNvPr>
          <p:cNvSpPr/>
          <p:nvPr userDrawn="1"/>
        </p:nvSpPr>
        <p:spPr>
          <a:xfrm>
            <a:off x="0" y="0"/>
            <a:ext cx="9144000" cy="45127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00" y="396000"/>
            <a:ext cx="7545524" cy="360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15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271180"/>
            <a:ext cx="7886700" cy="4791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127065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fld id="{42C29FEA-D5C0-544A-8BD4-AB9482DF9C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white background with grey text&#10;&#10;Description automatically generated">
            <a:extLst>
              <a:ext uri="{FF2B5EF4-FFF2-40B4-BE49-F238E27FC236}">
                <a16:creationId xmlns:a16="http://schemas.microsoft.com/office/drawing/2014/main" id="{E61B3879-9ACE-CE04-5655-C1F8684506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7524" y="4585336"/>
            <a:ext cx="3347944" cy="4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3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3"/>
        </a:buClr>
        <a:buFont typeface="System Font Regular"/>
        <a:buChar char="&gt;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System Font Regular"/>
        <a:buChar char="&gt;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System Font Regular"/>
        <a:buChar char="&gt;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System Font Regular"/>
        <a:buChar char="&gt;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714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System Font Regular"/>
        <a:buChar char="&gt;"/>
        <a:tabLst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8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orient="horz" pos="8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33ABC8-267B-90AD-22E7-E296C017A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348" y="2320097"/>
            <a:ext cx="4827863" cy="988047"/>
          </a:xfrm>
        </p:spPr>
        <p:txBody>
          <a:bodyPr/>
          <a:lstStyle/>
          <a:p>
            <a:r>
              <a:rPr lang="en-GB" sz="3300" dirty="0">
                <a:effectLst/>
                <a:ea typeface="Calibri" panose="020F0502020204030204" pitchFamily="34" charset="0"/>
              </a:rPr>
              <a:t>Focus on physicians</a:t>
            </a:r>
            <a:r>
              <a:rPr lang="en-GB" sz="3300" dirty="0">
                <a:ea typeface="Calibri" panose="020F0502020204030204" pitchFamily="34" charset="0"/>
              </a:rPr>
              <a:t>:</a:t>
            </a:r>
            <a:br>
              <a:rPr lang="en-GB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GB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UK 2023 census of </a:t>
            </a:r>
            <a:br>
              <a:rPr lang="en-GB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consultant</a:t>
            </a:r>
            <a:r>
              <a:rPr lang="en-GB" sz="28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physicians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FAD69-60CF-405A-3C6B-A4BE37C8D330}"/>
              </a:ext>
            </a:extLst>
          </p:cNvPr>
          <p:cNvSpPr/>
          <p:nvPr/>
        </p:nvSpPr>
        <p:spPr>
          <a:xfrm>
            <a:off x="2929466" y="2099207"/>
            <a:ext cx="67733" cy="111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ED8A3-0810-F170-FD26-DCAD45CC4706}"/>
              </a:ext>
            </a:extLst>
          </p:cNvPr>
          <p:cNvSpPr txBox="1"/>
          <p:nvPr/>
        </p:nvSpPr>
        <p:spPr>
          <a:xfrm>
            <a:off x="2006600" y="4776053"/>
            <a:ext cx="3881717" cy="2476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900" b="1" dirty="0">
                <a:solidFill>
                  <a:schemeClr val="tx2"/>
                </a:solidFill>
              </a:rPr>
              <a:t>Produced by the RCP Medical Workforce Unit on behalf of the Federation of Royal Colleges of Physicians of the UK</a:t>
            </a:r>
          </a:p>
        </p:txBody>
      </p:sp>
    </p:spTree>
    <p:extLst>
      <p:ext uri="{BB962C8B-B14F-4D97-AF65-F5344CB8AC3E}">
        <p14:creationId xmlns:p14="http://schemas.microsoft.com/office/powerpoint/2010/main" val="1939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0BF29042-DFAF-A2E0-592F-63BDFB10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46" y="395119"/>
            <a:ext cx="5639823" cy="776456"/>
          </a:xfrm>
        </p:spPr>
        <p:txBody>
          <a:bodyPr/>
          <a:lstStyle/>
          <a:p>
            <a:r>
              <a:rPr lang="en-GB" sz="3000" dirty="0">
                <a:effectLst/>
              </a:rPr>
              <a:t>Full-time vs less-than-full-time </a:t>
            </a:r>
            <a:r>
              <a:rPr lang="en-GB" sz="3000" i="1" dirty="0">
                <a:effectLst/>
              </a:rPr>
              <a:t>and</a:t>
            </a:r>
            <a:r>
              <a:rPr lang="en-GB" sz="3000" dirty="0">
                <a:effectLst/>
              </a:rPr>
              <a:t> flexible working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ABB3FF-C0CA-AA77-1AA8-B76F4299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8B59D-EBE5-3EEF-33F9-D7FC3A3258A1}"/>
              </a:ext>
            </a:extLst>
          </p:cNvPr>
          <p:cNvSpPr txBox="1"/>
          <p:nvPr/>
        </p:nvSpPr>
        <p:spPr>
          <a:xfrm>
            <a:off x="5636321" y="884350"/>
            <a:ext cx="372412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1500" b="1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3121C-6E18-9C38-D5D4-A2748886DB6A}"/>
              </a:ext>
            </a:extLst>
          </p:cNvPr>
          <p:cNvSpPr txBox="1"/>
          <p:nvPr/>
        </p:nvSpPr>
        <p:spPr>
          <a:xfrm>
            <a:off x="5691981" y="2535987"/>
            <a:ext cx="372412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1500" b="1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24FA0-D5DF-3FD3-519C-36F12D3B5333}"/>
              </a:ext>
            </a:extLst>
          </p:cNvPr>
          <p:cNvSpPr txBox="1"/>
          <p:nvPr/>
        </p:nvSpPr>
        <p:spPr>
          <a:xfrm>
            <a:off x="884218" y="4043648"/>
            <a:ext cx="2504867" cy="4290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7,004 higher specialty trainees from JRCPTB database</a:t>
            </a:r>
          </a:p>
          <a:p>
            <a:pPr algn="l"/>
            <a:r>
              <a:rPr lang="en-US" sz="800" dirty="0">
                <a:solidFill>
                  <a:schemeClr val="tx2"/>
                </a:solidFill>
              </a:rPr>
              <a:t>3,475 responses to survey sent to 22,253 physicians</a:t>
            </a:r>
          </a:p>
          <a:p>
            <a:pPr algn="l"/>
            <a:r>
              <a:rPr lang="en-US" sz="800" dirty="0">
                <a:solidFill>
                  <a:schemeClr val="tx2"/>
                </a:solidFill>
              </a:rPr>
              <a:t>15.6% response rate</a:t>
            </a:r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178129CB-0953-A564-695D-C564C084B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744" y="1171575"/>
            <a:ext cx="8871857" cy="31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5B3F-37C0-34FC-263E-F781F55E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46" y="395119"/>
            <a:ext cx="6082735" cy="776456"/>
          </a:xfrm>
        </p:spPr>
        <p:txBody>
          <a:bodyPr/>
          <a:lstStyle/>
          <a:p>
            <a:r>
              <a:rPr lang="en-GB" sz="3000" dirty="0"/>
              <a:t>Proportion of consultants in each age bracket who work less than full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4CD26-46F2-5D6E-3894-5EDA2F21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CC9AB-9FC5-0BC0-2C1D-85149BF97651}"/>
              </a:ext>
            </a:extLst>
          </p:cNvPr>
          <p:cNvSpPr txBox="1"/>
          <p:nvPr/>
        </p:nvSpPr>
        <p:spPr>
          <a:xfrm>
            <a:off x="907967" y="4063385"/>
            <a:ext cx="2644346" cy="2800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Based on 3,475 consultant responses</a:t>
            </a:r>
          </a:p>
        </p:txBody>
      </p:sp>
      <p:pic>
        <p:nvPicPr>
          <p:cNvPr id="5" name="Picture 4" descr="A graph with green and blue bars&#10;&#10;Description automatically generated">
            <a:extLst>
              <a:ext uri="{FF2B5EF4-FFF2-40B4-BE49-F238E27FC236}">
                <a16:creationId xmlns:a16="http://schemas.microsoft.com/office/drawing/2014/main" id="{DF6F5D35-254D-19DB-6F27-2862C0753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68" y="1276350"/>
            <a:ext cx="7772400" cy="28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7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78A539BB-003C-C083-D165-8B0F37E0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19210"/>
            <a:ext cx="7772400" cy="553808"/>
          </a:xfrm>
        </p:spPr>
        <p:txBody>
          <a:bodyPr/>
          <a:lstStyle/>
          <a:p>
            <a:r>
              <a:rPr lang="en-US" sz="3000" dirty="0"/>
              <a:t>Do you see acute unselected admissions or look after general internal medicine patients?</a:t>
            </a:r>
            <a:endParaRPr lang="en-US" sz="3000" b="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40C88-80D1-846B-673E-95043B4C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E0847-4E89-7D0B-70E0-5670A5D7D642}"/>
              </a:ext>
            </a:extLst>
          </p:cNvPr>
          <p:cNvSpPr txBox="1"/>
          <p:nvPr/>
        </p:nvSpPr>
        <p:spPr>
          <a:xfrm>
            <a:off x="7155515" y="3436532"/>
            <a:ext cx="1488221" cy="49865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marL="9525"/>
            <a:r>
              <a:rPr lang="en-GB" sz="800" dirty="0">
                <a:solidFill>
                  <a:schemeClr val="tx2"/>
                </a:solidFill>
                <a:effectLst/>
              </a:rPr>
              <a:t>Based on 2,476 consultant responses for group 1 specialties 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E567B-C77B-BD18-7683-D8D812D197E5}"/>
              </a:ext>
            </a:extLst>
          </p:cNvPr>
          <p:cNvSpPr txBox="1"/>
          <p:nvPr/>
        </p:nvSpPr>
        <p:spPr>
          <a:xfrm>
            <a:off x="503238" y="1328738"/>
            <a:ext cx="2339975" cy="4071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4"/>
                </a:solidFill>
              </a:rPr>
              <a:t>Group 1 specialties</a:t>
            </a:r>
          </a:p>
        </p:txBody>
      </p:sp>
      <p:pic>
        <p:nvPicPr>
          <p:cNvPr id="8" name="Picture 7" descr="A graph with blue and white text&#10;&#10;Description automatically generated">
            <a:extLst>
              <a:ext uri="{FF2B5EF4-FFF2-40B4-BE49-F238E27FC236}">
                <a16:creationId xmlns:a16="http://schemas.microsoft.com/office/drawing/2014/main" id="{F6E4A819-E733-9DD9-C922-3C742469D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76" b="14791"/>
          <a:stretch/>
        </p:blipFill>
        <p:spPr>
          <a:xfrm>
            <a:off x="1514056" y="939960"/>
            <a:ext cx="5771328" cy="39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B3FA-0DC2-D690-7CFA-82E2DB02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Unselected emergency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7892D-7C4A-35D6-9BB9-FADF7BB9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E7B14-34F0-6419-605B-8537837FCB16}"/>
              </a:ext>
            </a:extLst>
          </p:cNvPr>
          <p:cNvSpPr txBox="1"/>
          <p:nvPr/>
        </p:nvSpPr>
        <p:spPr>
          <a:xfrm>
            <a:off x="931506" y="4094921"/>
            <a:ext cx="3309730" cy="3379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3,513 consultant responses</a:t>
            </a:r>
          </a:p>
        </p:txBody>
      </p:sp>
      <p:pic>
        <p:nvPicPr>
          <p:cNvPr id="7" name="Picture 6" descr="A person standing in a hospital bed&#10;&#10;Description automatically generated">
            <a:extLst>
              <a:ext uri="{FF2B5EF4-FFF2-40B4-BE49-F238E27FC236}">
                <a16:creationId xmlns:a16="http://schemas.microsoft.com/office/drawing/2014/main" id="{94482779-2FE7-9361-FDA9-6E2F8E3C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35" y="1248641"/>
            <a:ext cx="8360017" cy="284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B3FA-0DC2-D690-7CFA-82E2DB02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Unselected emergency admissions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7892D-7C4A-35D6-9BB9-FADF7BB9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8ADE126E-F6F9-7F58-1192-7EDE4EBE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9" y="898099"/>
            <a:ext cx="7772400" cy="33473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2E7B14-34F0-6419-605B-8537837FCB16}"/>
              </a:ext>
            </a:extLst>
          </p:cNvPr>
          <p:cNvSpPr txBox="1"/>
          <p:nvPr/>
        </p:nvSpPr>
        <p:spPr>
          <a:xfrm>
            <a:off x="931506" y="4094921"/>
            <a:ext cx="3309730" cy="3379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3,513 consultant responses</a:t>
            </a:r>
          </a:p>
        </p:txBody>
      </p:sp>
    </p:spTree>
    <p:extLst>
      <p:ext uri="{BB962C8B-B14F-4D97-AF65-F5344CB8AC3E}">
        <p14:creationId xmlns:p14="http://schemas.microsoft.com/office/powerpoint/2010/main" val="11665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EE91BD-238E-5CA0-0722-FF30989B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 gaps</a:t>
            </a:r>
            <a:endParaRPr lang="en-US" sz="3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411AA-C66B-379C-74DC-E9D49181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65A4-70BB-7B72-5852-846703E0787F}"/>
              </a:ext>
            </a:extLst>
          </p:cNvPr>
          <p:cNvSpPr txBox="1"/>
          <p:nvPr/>
        </p:nvSpPr>
        <p:spPr>
          <a:xfrm>
            <a:off x="922638" y="4127220"/>
            <a:ext cx="2561967" cy="24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Based on 3,024 consultant responses</a:t>
            </a:r>
          </a:p>
        </p:txBody>
      </p:sp>
      <p:pic>
        <p:nvPicPr>
          <p:cNvPr id="7" name="Picture 6" descr="A group of people sitting on a circle&#10;&#10;Description automatically generated">
            <a:extLst>
              <a:ext uri="{FF2B5EF4-FFF2-40B4-BE49-F238E27FC236}">
                <a16:creationId xmlns:a16="http://schemas.microsoft.com/office/drawing/2014/main" id="{1657DFD2-D998-BDEB-462C-2DCEF6405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162050"/>
            <a:ext cx="62103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8EDDAAE9-0CEE-C2F2-4EF3-B10884AA6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2" y="474539"/>
            <a:ext cx="7772400" cy="37762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EE91BD-238E-5CA0-0722-FF30989B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Impact of </a:t>
            </a:r>
            <a:r>
              <a:rPr lang="en-US" sz="3000" dirty="0" err="1"/>
              <a:t>rota</a:t>
            </a:r>
            <a:r>
              <a:rPr lang="en-US" sz="3000" dirty="0"/>
              <a:t> gaps - consultants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411AA-C66B-379C-74DC-E9D49181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65A4-70BB-7B72-5852-846703E0787F}"/>
              </a:ext>
            </a:extLst>
          </p:cNvPr>
          <p:cNvSpPr txBox="1"/>
          <p:nvPr/>
        </p:nvSpPr>
        <p:spPr>
          <a:xfrm>
            <a:off x="922638" y="4127220"/>
            <a:ext cx="4300151" cy="24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 Total = 3,024 consultants</a:t>
            </a:r>
          </a:p>
        </p:txBody>
      </p:sp>
    </p:spTree>
    <p:extLst>
      <p:ext uri="{BB962C8B-B14F-4D97-AF65-F5344CB8AC3E}">
        <p14:creationId xmlns:p14="http://schemas.microsoft.com/office/powerpoint/2010/main" val="40768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EE91BD-238E-5CA0-0722-FF30989B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Impact of </a:t>
            </a:r>
            <a:r>
              <a:rPr lang="en-US" sz="3000" dirty="0" err="1"/>
              <a:t>rota</a:t>
            </a:r>
            <a:r>
              <a:rPr lang="en-US" sz="3000" dirty="0"/>
              <a:t> gaps - trainees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411AA-C66B-379C-74DC-E9D49181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65A4-70BB-7B72-5852-846703E0787F}"/>
              </a:ext>
            </a:extLst>
          </p:cNvPr>
          <p:cNvSpPr txBox="1"/>
          <p:nvPr/>
        </p:nvSpPr>
        <p:spPr>
          <a:xfrm>
            <a:off x="922638" y="4127220"/>
            <a:ext cx="4300151" cy="24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 Total = 3,024 consultants</a:t>
            </a: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EA2360C8-D4BD-8AFE-7827-86B148DC9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17270"/>
            <a:ext cx="77724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C0E0-7469-7B8A-A91C-556A4A46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Hospital@home and virtual wards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C3DC7CF-7E71-8081-3F06-9448CEB50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809771"/>
              </p:ext>
            </p:extLst>
          </p:nvPr>
        </p:nvGraphicFramePr>
        <p:xfrm>
          <a:off x="843527" y="1012906"/>
          <a:ext cx="7476508" cy="2924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8536">
                  <a:extLst>
                    <a:ext uri="{9D8B030D-6E8A-4147-A177-3AD203B41FA5}">
                      <a16:colId xmlns:a16="http://schemas.microsoft.com/office/drawing/2014/main" val="134359635"/>
                    </a:ext>
                  </a:extLst>
                </a:gridCol>
                <a:gridCol w="1175365">
                  <a:extLst>
                    <a:ext uri="{9D8B030D-6E8A-4147-A177-3AD203B41FA5}">
                      <a16:colId xmlns:a16="http://schemas.microsoft.com/office/drawing/2014/main" val="454356764"/>
                    </a:ext>
                  </a:extLst>
                </a:gridCol>
                <a:gridCol w="602607">
                  <a:extLst>
                    <a:ext uri="{9D8B030D-6E8A-4147-A177-3AD203B41FA5}">
                      <a16:colId xmlns:a16="http://schemas.microsoft.com/office/drawing/2014/main" val="348584256"/>
                    </a:ext>
                  </a:extLst>
                </a:gridCol>
              </a:tblGrid>
              <a:tr h="977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Do you do work on a hospital@home/virtual ward?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31347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(334)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806783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90%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(3,167)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17041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055551"/>
                  </a:ext>
                </a:extLst>
              </a:tr>
              <a:tr h="2494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How often do you deliver care on a </a:t>
                      </a:r>
                      <a:r>
                        <a:rPr lang="en-GB" sz="1400" b="1" u="none" strike="noStrike" dirty="0" err="1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hospital@home</a:t>
                      </a:r>
                      <a:r>
                        <a:rPr lang="en-GB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/virtual ward?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812227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Daily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(70)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414395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Weekly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43%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(143)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91829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Monthly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(89)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036078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Once or twice a year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(30)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270398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849109"/>
                  </a:ext>
                </a:extLst>
              </a:tr>
              <a:tr h="977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How many patients are under your care on a </a:t>
                      </a:r>
                      <a:r>
                        <a:rPr lang="en-GB" sz="1400" b="1" u="none" strike="noStrike" dirty="0" err="1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hospital@home</a:t>
                      </a:r>
                      <a:r>
                        <a:rPr lang="en-GB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/virtual ward on average?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45942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&lt;5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(104)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649079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5–10</a:t>
                      </a:r>
                      <a:endParaRPr lang="en-GB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(84)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892870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10–15</a:t>
                      </a:r>
                      <a:endParaRPr lang="en-GB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(47)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96532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15–20</a:t>
                      </a:r>
                      <a:endParaRPr lang="en-GB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(32)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18391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&gt;20</a:t>
                      </a:r>
                      <a:endParaRPr lang="en-GB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(67)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6222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1B616-1CEA-7AD6-5F08-74D39234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9CD04-75AD-0EA9-6750-39900A19C5FA}"/>
              </a:ext>
            </a:extLst>
          </p:cNvPr>
          <p:cNvSpPr txBox="1"/>
          <p:nvPr/>
        </p:nvSpPr>
        <p:spPr>
          <a:xfrm>
            <a:off x="1195218" y="4145904"/>
            <a:ext cx="4052285" cy="2036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Based on 3,501 consultant responses</a:t>
            </a:r>
          </a:p>
        </p:txBody>
      </p:sp>
    </p:spTree>
    <p:extLst>
      <p:ext uri="{BB962C8B-B14F-4D97-AF65-F5344CB8AC3E}">
        <p14:creationId xmlns:p14="http://schemas.microsoft.com/office/powerpoint/2010/main" val="36862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D2E4-680B-36EE-0304-298C07C4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46" y="395119"/>
            <a:ext cx="7460580" cy="791130"/>
          </a:xfrm>
        </p:spPr>
        <p:txBody>
          <a:bodyPr/>
          <a:lstStyle/>
          <a:p>
            <a:r>
              <a:rPr lang="en-US" sz="3000" dirty="0"/>
              <a:t>Do consultants want to work fewer, more or the same number of PAs in future?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A8BCE-36EA-5A2F-94CC-C3B319D3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0F3B5-DEED-46DE-4208-1B9CB13C3679}"/>
              </a:ext>
            </a:extLst>
          </p:cNvPr>
          <p:cNvSpPr txBox="1"/>
          <p:nvPr/>
        </p:nvSpPr>
        <p:spPr>
          <a:xfrm>
            <a:off x="939113" y="4079726"/>
            <a:ext cx="2982097" cy="222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Based on 3,139 consultant responses</a:t>
            </a:r>
          </a:p>
        </p:txBody>
      </p:sp>
      <p:pic>
        <p:nvPicPr>
          <p:cNvPr id="7" name="Picture 6" descr="A graph with green rectangles&#10;&#10;Description automatically generated">
            <a:extLst>
              <a:ext uri="{FF2B5EF4-FFF2-40B4-BE49-F238E27FC236}">
                <a16:creationId xmlns:a16="http://schemas.microsoft.com/office/drawing/2014/main" id="{D04AA2A8-A395-15F6-4DCD-D212E5C6D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908" y="1651365"/>
            <a:ext cx="51816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BCE9-9FCE-F017-6B9D-A7B75375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The number of physici</a:t>
            </a:r>
            <a:r>
              <a:rPr lang="en-GB" dirty="0"/>
              <a:t>ans in </a:t>
            </a:r>
            <a:r>
              <a:rPr lang="en-GB" sz="3000" dirty="0"/>
              <a:t>the UK</a:t>
            </a: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F9A35-3043-E747-431A-9BE5ED5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807F0-0B70-5847-F11B-058DC74BE7D1}"/>
              </a:ext>
            </a:extLst>
          </p:cNvPr>
          <p:cNvSpPr/>
          <p:nvPr/>
        </p:nvSpPr>
        <p:spPr>
          <a:xfrm>
            <a:off x="510946" y="1244194"/>
            <a:ext cx="1892935" cy="202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108000" rtlCol="0" anchor="b" anchorCtr="0"/>
          <a:lstStyle/>
          <a:p>
            <a:pPr fontAlgn="b"/>
            <a:r>
              <a:rPr lang="en-GB" sz="22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24,863</a:t>
            </a:r>
          </a:p>
          <a:p>
            <a:pPr fontAlgn="b"/>
            <a:r>
              <a:rPr lang="en-GB" sz="1600" dirty="0">
                <a:solidFill>
                  <a:srgbClr val="FFFFFF"/>
                </a:solidFill>
              </a:rPr>
              <a:t>c</a:t>
            </a:r>
            <a:r>
              <a:rPr lang="en-GB" sz="1600" i="0" u="none" strike="noStrike" kern="1200" dirty="0">
                <a:solidFill>
                  <a:srgbClr val="FFFFFF"/>
                </a:solidFill>
                <a:effectLst/>
              </a:rPr>
              <a:t>onsultant physicians on the GMC specialist register</a:t>
            </a:r>
            <a:endParaRPr lang="en-GB" sz="1600" i="0" u="none" strike="noStrike" dirty="0"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89AD30-4058-015A-5724-9E6FB9D327A7}"/>
              </a:ext>
            </a:extLst>
          </p:cNvPr>
          <p:cNvSpPr/>
          <p:nvPr/>
        </p:nvSpPr>
        <p:spPr>
          <a:xfrm>
            <a:off x="2508867" y="1244194"/>
            <a:ext cx="1892935" cy="202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108000" rtlCol="0" anchor="b" anchorCtr="0"/>
          <a:lstStyle/>
          <a:p>
            <a:r>
              <a:rPr lang="en-GB" sz="2200" b="1" u="none" strike="noStrike" baseline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22,253</a:t>
            </a:r>
            <a:r>
              <a:rPr lang="en-GB" sz="16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GB" sz="16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16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make up our dataset on practising physicians </a:t>
            </a:r>
            <a:br>
              <a:rPr lang="en-GB" sz="16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16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(including locums and SAS doctors)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3AD7F-F6FD-F844-A160-52EC61E04874}"/>
              </a:ext>
            </a:extLst>
          </p:cNvPr>
          <p:cNvSpPr/>
          <p:nvPr/>
        </p:nvSpPr>
        <p:spPr>
          <a:xfrm>
            <a:off x="4504967" y="1244194"/>
            <a:ext cx="1892935" cy="202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108000" rtlCol="0" anchor="b" anchorCtr="0"/>
          <a:lstStyle/>
          <a:p>
            <a:r>
              <a:rPr lang="en-GB" sz="22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7,004</a:t>
            </a:r>
            <a:br>
              <a:rPr lang="en-GB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higher specialty trainees*</a:t>
            </a:r>
          </a:p>
        </p:txBody>
      </p:sp>
      <p:pic>
        <p:nvPicPr>
          <p:cNvPr id="17" name="Picture 16" descr="A picture containing clipart, animation, cartoon, art&#10;&#10;Description automatically generated">
            <a:extLst>
              <a:ext uri="{FF2B5EF4-FFF2-40B4-BE49-F238E27FC236}">
                <a16:creationId xmlns:a16="http://schemas.microsoft.com/office/drawing/2014/main" id="{D4467BC1-107C-D1E0-A2F1-22699E293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148"/>
          <a:stretch/>
        </p:blipFill>
        <p:spPr>
          <a:xfrm>
            <a:off x="1546807" y="1300909"/>
            <a:ext cx="827469" cy="1055102"/>
          </a:xfrm>
          <a:prstGeom prst="rect">
            <a:avLst/>
          </a:prstGeom>
        </p:spPr>
      </p:pic>
      <p:pic>
        <p:nvPicPr>
          <p:cNvPr id="18" name="Picture 17" descr="A picture containing clipart, animation, cartoon, art&#10;&#10;Description automatically generated">
            <a:extLst>
              <a:ext uri="{FF2B5EF4-FFF2-40B4-BE49-F238E27FC236}">
                <a16:creationId xmlns:a16="http://schemas.microsoft.com/office/drawing/2014/main" id="{3B575C7D-89C1-0847-A0BD-59A800853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33" r="53915"/>
          <a:stretch/>
        </p:blipFill>
        <p:spPr>
          <a:xfrm>
            <a:off x="3558500" y="1276350"/>
            <a:ext cx="765614" cy="976230"/>
          </a:xfrm>
          <a:prstGeom prst="rect">
            <a:avLst/>
          </a:prstGeom>
        </p:spPr>
      </p:pic>
      <p:pic>
        <p:nvPicPr>
          <p:cNvPr id="20" name="Picture 19" descr="A picture containing clipart, animation, cartoon, art&#10;&#10;Description automatically generated">
            <a:extLst>
              <a:ext uri="{FF2B5EF4-FFF2-40B4-BE49-F238E27FC236}">
                <a16:creationId xmlns:a16="http://schemas.microsoft.com/office/drawing/2014/main" id="{B0519B6A-8701-FEE6-5233-BB51B5346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41" t="-3434" r="6507" b="3434"/>
          <a:stretch/>
        </p:blipFill>
        <p:spPr>
          <a:xfrm>
            <a:off x="5444040" y="1192050"/>
            <a:ext cx="819271" cy="1044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8560BA-0BA7-DC4E-E3D8-528368AEBD10}"/>
              </a:ext>
            </a:extLst>
          </p:cNvPr>
          <p:cNvSpPr txBox="1"/>
          <p:nvPr/>
        </p:nvSpPr>
        <p:spPr>
          <a:xfrm>
            <a:off x="902150" y="4088743"/>
            <a:ext cx="5186528" cy="2738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800" dirty="0">
                <a:latin typeface="Calibri" panose="020F0502020204030204" pitchFamily="34" charset="0"/>
              </a:rPr>
              <a:t>*data provided by the Joint Royal Colleges of Physicians Training Board</a:t>
            </a:r>
          </a:p>
          <a:p>
            <a:pPr algn="l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087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BB22-FC06-E7AB-DEE0-58B5C710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Job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80C77-C25F-325F-92A3-93B350186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46" y="1103006"/>
            <a:ext cx="3216228" cy="1163115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4"/>
                </a:solidFill>
              </a:rPr>
              <a:t>What are the top three activities that get squeezed out of your week when things get too busy?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A6E8A-FFB0-7A7F-40BD-955E68CC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74497-1230-E26E-1E3B-A9CAD3270DE8}"/>
              </a:ext>
            </a:extLst>
          </p:cNvPr>
          <p:cNvSpPr txBox="1"/>
          <p:nvPr/>
        </p:nvSpPr>
        <p:spPr>
          <a:xfrm>
            <a:off x="4555522" y="4376577"/>
            <a:ext cx="3459892" cy="296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3,097 consultant responses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1D7DE-8C6E-14B9-7FB9-2D8F445C5ABC}"/>
              </a:ext>
            </a:extLst>
          </p:cNvPr>
          <p:cNvSpPr txBox="1"/>
          <p:nvPr/>
        </p:nvSpPr>
        <p:spPr>
          <a:xfrm>
            <a:off x="510946" y="1883385"/>
            <a:ext cx="3216228" cy="24253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Clr>
                <a:schemeClr val="accent3"/>
              </a:buClr>
              <a:buFont typeface="System Font Regular"/>
              <a:buChar char="&gt;"/>
            </a:pPr>
            <a:r>
              <a:rPr lang="en-US" sz="1400" dirty="0">
                <a:solidFill>
                  <a:schemeClr val="tx2"/>
                </a:solidFill>
              </a:rPr>
              <a:t>Continuing professional development</a:t>
            </a:r>
          </a:p>
          <a:p>
            <a:pPr marL="285750" indent="-285750">
              <a:buClr>
                <a:schemeClr val="accent3"/>
              </a:buClr>
              <a:buFont typeface="System Font Regular"/>
              <a:buChar char="&gt;"/>
            </a:pPr>
            <a:r>
              <a:rPr lang="en-US" sz="1400" dirty="0">
                <a:solidFill>
                  <a:schemeClr val="tx2"/>
                </a:solidFill>
              </a:rPr>
              <a:t>Quality improvement activity</a:t>
            </a:r>
          </a:p>
          <a:p>
            <a:pPr marL="285750" indent="-285750">
              <a:buClr>
                <a:schemeClr val="accent3"/>
              </a:buClr>
              <a:buFont typeface="System Font Regular"/>
              <a:buChar char="&gt;"/>
            </a:pPr>
            <a:r>
              <a:rPr lang="en-US" sz="1400" dirty="0">
                <a:solidFill>
                  <a:schemeClr val="tx2"/>
                </a:solidFill>
              </a:rPr>
              <a:t>Education, training and supervision of doctors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(of all grades, including appraisal of colleagues)</a:t>
            </a:r>
          </a:p>
          <a:p>
            <a:pPr algn="l">
              <a:buClr>
                <a:schemeClr val="accent3"/>
              </a:buClr>
            </a:pP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0" name="Picture 9" descr="A black and green background with text&#10;&#10;Description automatically generated">
            <a:extLst>
              <a:ext uri="{FF2B5EF4-FFF2-40B4-BE49-F238E27FC236}">
                <a16:creationId xmlns:a16="http://schemas.microsoft.com/office/drawing/2014/main" id="{E4E285CB-A633-68CD-C796-E958B7A9F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811"/>
          <a:stretch/>
        </p:blipFill>
        <p:spPr>
          <a:xfrm>
            <a:off x="4313582" y="805994"/>
            <a:ext cx="3443414" cy="357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BB22-FC06-E7AB-DEE0-58B5C710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Job plans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A6E8A-FFB0-7A7F-40BD-955E68CC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74497-1230-E26E-1E3B-A9CAD3270DE8}"/>
              </a:ext>
            </a:extLst>
          </p:cNvPr>
          <p:cNvSpPr txBox="1"/>
          <p:nvPr/>
        </p:nvSpPr>
        <p:spPr>
          <a:xfrm>
            <a:off x="924605" y="4080105"/>
            <a:ext cx="3459892" cy="296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3,097 consultant responses, multiple answers allowed.</a:t>
            </a:r>
          </a:p>
        </p:txBody>
      </p:sp>
      <p:pic>
        <p:nvPicPr>
          <p:cNvPr id="6" name="Picture 5" descr="A black screen with green and white text&#10;&#10;Description automatically generated">
            <a:extLst>
              <a:ext uri="{FF2B5EF4-FFF2-40B4-BE49-F238E27FC236}">
                <a16:creationId xmlns:a16="http://schemas.microsoft.com/office/drawing/2014/main" id="{2591018B-357F-DBD8-DE77-A9E6B10DE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83"/>
          <a:stretch/>
        </p:blipFill>
        <p:spPr>
          <a:xfrm>
            <a:off x="957557" y="747297"/>
            <a:ext cx="7228886" cy="34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 shot of a document&#10;&#10;Description automatically generated">
            <a:extLst>
              <a:ext uri="{FF2B5EF4-FFF2-40B4-BE49-F238E27FC236}">
                <a16:creationId xmlns:a16="http://schemas.microsoft.com/office/drawing/2014/main" id="{DD1780BA-5C8F-5C2B-1935-DE0181179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74" y="936746"/>
            <a:ext cx="6747724" cy="37168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38EB3F-F5B8-7962-FE1A-48710D7C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46" y="809991"/>
            <a:ext cx="7460580" cy="360000"/>
          </a:xfrm>
        </p:spPr>
        <p:txBody>
          <a:bodyPr/>
          <a:lstStyle/>
          <a:p>
            <a:r>
              <a:rPr lang="en-US" sz="3000" dirty="0"/>
              <a:t>Median contracted and programmed </a:t>
            </a:r>
            <a:br>
              <a:rPr lang="en-US" sz="3000" dirty="0"/>
            </a:br>
            <a:r>
              <a:rPr lang="en-US" sz="3000" dirty="0"/>
              <a:t>activities (PAs) of consultants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EC551-31C5-9362-D509-7023491A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904B7-6ECD-FD02-BE1C-D920E4991EAF}"/>
              </a:ext>
            </a:extLst>
          </p:cNvPr>
          <p:cNvSpPr txBox="1"/>
          <p:nvPr/>
        </p:nvSpPr>
        <p:spPr>
          <a:xfrm>
            <a:off x="2114649" y="4328297"/>
            <a:ext cx="3871281" cy="3253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3,108 consultant responses</a:t>
            </a:r>
          </a:p>
        </p:txBody>
      </p:sp>
    </p:spTree>
    <p:extLst>
      <p:ext uri="{BB962C8B-B14F-4D97-AF65-F5344CB8AC3E}">
        <p14:creationId xmlns:p14="http://schemas.microsoft.com/office/powerpoint/2010/main" val="2561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95E06-538F-856B-9B46-E9E63476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46" y="395119"/>
            <a:ext cx="7460580" cy="791130"/>
          </a:xfrm>
        </p:spPr>
        <p:txBody>
          <a:bodyPr/>
          <a:lstStyle/>
          <a:p>
            <a:r>
              <a:rPr lang="en-US" sz="3000" dirty="0"/>
              <a:t>Did you take your full annual leave allocation for the past year?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EBC1A-03A7-30F8-A74B-4D982556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DA2DF-7E8B-5B2C-CB49-7AAA9FFF4ED2}"/>
              </a:ext>
            </a:extLst>
          </p:cNvPr>
          <p:cNvSpPr txBox="1"/>
          <p:nvPr/>
        </p:nvSpPr>
        <p:spPr>
          <a:xfrm>
            <a:off x="897924" y="4077729"/>
            <a:ext cx="2907957" cy="271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 Total based on 3,143 consultant responses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F78C95B-17BA-939C-10C3-289D90C96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36" y="1232048"/>
            <a:ext cx="8171234" cy="267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95E06-538F-856B-9B46-E9E63476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46" y="378643"/>
            <a:ext cx="7460580" cy="398803"/>
          </a:xfrm>
        </p:spPr>
        <p:txBody>
          <a:bodyPr/>
          <a:lstStyle/>
          <a:p>
            <a:r>
              <a:rPr lang="en-US" sz="3000" dirty="0"/>
              <a:t>While on annual leave…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EBC1A-03A7-30F8-A74B-4D982556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DA2DF-7E8B-5B2C-CB49-7AAA9FFF4ED2}"/>
              </a:ext>
            </a:extLst>
          </p:cNvPr>
          <p:cNvSpPr txBox="1"/>
          <p:nvPr/>
        </p:nvSpPr>
        <p:spPr>
          <a:xfrm>
            <a:off x="864972" y="4213653"/>
            <a:ext cx="4555525" cy="271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 Total =3,143 consultant responses</a:t>
            </a:r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7BA341B0-5498-EBA7-544E-8A9443FD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874" y="831238"/>
            <a:ext cx="5885622" cy="34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989E9-0570-3442-64C0-EFC5395B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7FF7BF-0A4A-9147-C6C7-D847ACEA944D}"/>
              </a:ext>
            </a:extLst>
          </p:cNvPr>
          <p:cNvSpPr txBox="1">
            <a:spLocks/>
          </p:cNvSpPr>
          <p:nvPr/>
        </p:nvSpPr>
        <p:spPr>
          <a:xfrm>
            <a:off x="510946" y="395119"/>
            <a:ext cx="746058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Do you work remotely?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0DDAAE-A26A-804D-5A21-9BD870DA1A11}"/>
              </a:ext>
            </a:extLst>
          </p:cNvPr>
          <p:cNvSpPr txBox="1"/>
          <p:nvPr/>
        </p:nvSpPr>
        <p:spPr>
          <a:xfrm>
            <a:off x="965200" y="4076700"/>
            <a:ext cx="3606800" cy="355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3,149 consultant responses</a:t>
            </a:r>
          </a:p>
        </p:txBody>
      </p:sp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F92EC5B1-32E2-A743-4F55-AB842188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80" y="492396"/>
            <a:ext cx="4152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DD91-3794-7ADF-5D0D-50EFA4C0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Continuing professional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976A7-61EC-5A4C-AE4A-ED9C7867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5C206A7-4FBC-3D21-EAA0-DD7E77E0B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14979"/>
              </p:ext>
            </p:extLst>
          </p:nvPr>
        </p:nvGraphicFramePr>
        <p:xfrm>
          <a:off x="510946" y="1037491"/>
          <a:ext cx="3586154" cy="219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9178">
                  <a:extLst>
                    <a:ext uri="{9D8B030D-6E8A-4147-A177-3AD203B41FA5}">
                      <a16:colId xmlns:a16="http://schemas.microsoft.com/office/drawing/2014/main" val="134359635"/>
                    </a:ext>
                  </a:extLst>
                </a:gridCol>
                <a:gridCol w="878488">
                  <a:extLst>
                    <a:ext uri="{9D8B030D-6E8A-4147-A177-3AD203B41FA5}">
                      <a16:colId xmlns:a16="http://schemas.microsoft.com/office/drawing/2014/main" val="454356764"/>
                    </a:ext>
                  </a:extLst>
                </a:gridCol>
                <a:gridCol w="878488">
                  <a:extLst>
                    <a:ext uri="{9D8B030D-6E8A-4147-A177-3AD203B41FA5}">
                      <a16:colId xmlns:a16="http://schemas.microsoft.com/office/drawing/2014/main" val="1804205903"/>
                    </a:ext>
                  </a:extLst>
                </a:gridCol>
              </a:tblGrid>
              <a:tr h="977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Did you take any time away from your organisation for continuing professional development (study leave) this year?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31347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83%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(2,623)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806783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(563)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17041"/>
                  </a:ext>
                </a:extLst>
              </a:tr>
              <a:tr h="97711">
                <a:tc gridSpan="2">
                  <a:txBody>
                    <a:bodyPr/>
                    <a:lstStyle/>
                    <a:p>
                      <a:pPr algn="l" fontAlgn="b"/>
                      <a:endParaRPr lang="en-GB" sz="1400" b="1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400" b="1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How many days did you take off? 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812227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Average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4.9 days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414395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Mode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 days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91829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51FE30-93D5-9901-E5AE-CFD7B656ED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323742"/>
              </p:ext>
            </p:extLst>
          </p:nvPr>
        </p:nvGraphicFramePr>
        <p:xfrm>
          <a:off x="4572000" y="1037491"/>
          <a:ext cx="3951514" cy="2348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5955">
                  <a:extLst>
                    <a:ext uri="{9D8B030D-6E8A-4147-A177-3AD203B41FA5}">
                      <a16:colId xmlns:a16="http://schemas.microsoft.com/office/drawing/2014/main" val="134359635"/>
                    </a:ext>
                  </a:extLst>
                </a:gridCol>
                <a:gridCol w="950786">
                  <a:extLst>
                    <a:ext uri="{9D8B030D-6E8A-4147-A177-3AD203B41FA5}">
                      <a16:colId xmlns:a16="http://schemas.microsoft.com/office/drawing/2014/main" val="454356764"/>
                    </a:ext>
                  </a:extLst>
                </a:gridCol>
                <a:gridCol w="950786">
                  <a:extLst>
                    <a:ext uri="{9D8B030D-6E8A-4147-A177-3AD203B41FA5}">
                      <a16:colId xmlns:a16="http://schemas.microsoft.com/office/drawing/2014/main" val="493114455"/>
                    </a:ext>
                  </a:extLst>
                </a:gridCol>
                <a:gridCol w="43987">
                  <a:extLst>
                    <a:ext uri="{9D8B030D-6E8A-4147-A177-3AD203B41FA5}">
                      <a16:colId xmlns:a16="http://schemas.microsoft.com/office/drawing/2014/main" val="2073356437"/>
                    </a:ext>
                  </a:extLst>
                </a:gridCol>
              </a:tblGrid>
              <a:tr h="977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Was this CPD paid for in full by your organisation?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31347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55%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(1,423)</a:t>
                      </a: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806783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45%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(1,180)</a:t>
                      </a: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17041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055551"/>
                  </a:ext>
                </a:extLst>
              </a:tr>
              <a:tr h="977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If ‘No’ did you self-fund this CPD?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812227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82%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(958)</a:t>
                      </a: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414395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(216)</a:t>
                      </a: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918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D21AEA-08C0-4A01-7E89-B35D091CCE48}"/>
              </a:ext>
            </a:extLst>
          </p:cNvPr>
          <p:cNvSpPr txBox="1"/>
          <p:nvPr/>
        </p:nvSpPr>
        <p:spPr>
          <a:xfrm>
            <a:off x="1011905" y="4076470"/>
            <a:ext cx="2603597" cy="251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3,146 consultant responses</a:t>
            </a:r>
          </a:p>
        </p:txBody>
      </p:sp>
    </p:spTree>
    <p:extLst>
      <p:ext uri="{BB962C8B-B14F-4D97-AF65-F5344CB8AC3E}">
        <p14:creationId xmlns:p14="http://schemas.microsoft.com/office/powerpoint/2010/main" val="25170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DD91-3794-7ADF-5D0D-50EFA4C0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Sick leave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976A7-61EC-5A4C-AE4A-ED9C7867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5C206A7-4FBC-3D21-EAA0-DD7E77E0B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180383"/>
              </p:ext>
            </p:extLst>
          </p:nvPr>
        </p:nvGraphicFramePr>
        <p:xfrm>
          <a:off x="510945" y="1037491"/>
          <a:ext cx="3810682" cy="1885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704">
                  <a:extLst>
                    <a:ext uri="{9D8B030D-6E8A-4147-A177-3AD203B41FA5}">
                      <a16:colId xmlns:a16="http://schemas.microsoft.com/office/drawing/2014/main" val="134359635"/>
                    </a:ext>
                  </a:extLst>
                </a:gridCol>
                <a:gridCol w="933489">
                  <a:extLst>
                    <a:ext uri="{9D8B030D-6E8A-4147-A177-3AD203B41FA5}">
                      <a16:colId xmlns:a16="http://schemas.microsoft.com/office/drawing/2014/main" val="454356764"/>
                    </a:ext>
                  </a:extLst>
                </a:gridCol>
                <a:gridCol w="933489">
                  <a:extLst>
                    <a:ext uri="{9D8B030D-6E8A-4147-A177-3AD203B41FA5}">
                      <a16:colId xmlns:a16="http://schemas.microsoft.com/office/drawing/2014/main" val="2430165325"/>
                    </a:ext>
                  </a:extLst>
                </a:gridCol>
              </a:tblGrid>
              <a:tr h="977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Did you take any days off work due to unexpected illness this year?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31347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37%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(1,165)</a:t>
                      </a: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806783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63%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(1,986)</a:t>
                      </a: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17041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055551"/>
                  </a:ext>
                </a:extLst>
              </a:tr>
              <a:tr h="977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Was this...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812227"/>
                  </a:ext>
                </a:extLst>
              </a:tr>
              <a:tr h="20336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1–3 days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54%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(623)</a:t>
                      </a: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414395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4–5 days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(215)</a:t>
                      </a: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91829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1–2 weeks 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(130) </a:t>
                      </a: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340900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&gt;2 weeks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(192)</a:t>
                      </a: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72207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51FE30-93D5-9901-E5AE-CFD7B656ED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331052"/>
              </p:ext>
            </p:extLst>
          </p:nvPr>
        </p:nvGraphicFramePr>
        <p:xfrm>
          <a:off x="4572000" y="1053578"/>
          <a:ext cx="3281082" cy="562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273">
                  <a:extLst>
                    <a:ext uri="{9D8B030D-6E8A-4147-A177-3AD203B41FA5}">
                      <a16:colId xmlns:a16="http://schemas.microsoft.com/office/drawing/2014/main" val="134359635"/>
                    </a:ext>
                  </a:extLst>
                </a:gridCol>
                <a:gridCol w="645603">
                  <a:extLst>
                    <a:ext uri="{9D8B030D-6E8A-4147-A177-3AD203B41FA5}">
                      <a16:colId xmlns:a16="http://schemas.microsoft.com/office/drawing/2014/main" val="454356764"/>
                    </a:ext>
                  </a:extLst>
                </a:gridCol>
                <a:gridCol w="645603">
                  <a:extLst>
                    <a:ext uri="{9D8B030D-6E8A-4147-A177-3AD203B41FA5}">
                      <a16:colId xmlns:a16="http://schemas.microsoft.com/office/drawing/2014/main" val="129272760"/>
                    </a:ext>
                  </a:extLst>
                </a:gridCol>
                <a:gridCol w="645603">
                  <a:extLst>
                    <a:ext uri="{9D8B030D-6E8A-4147-A177-3AD203B41FA5}">
                      <a16:colId xmlns:a16="http://schemas.microsoft.com/office/drawing/2014/main" val="1501003013"/>
                    </a:ext>
                  </a:extLst>
                </a:gridCol>
              </a:tblGrid>
              <a:tr h="977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Was this due to COVID-19?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31347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34%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(396)</a:t>
                      </a: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806783"/>
                  </a:ext>
                </a:extLst>
              </a:tr>
              <a:tr h="1429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66%</a:t>
                      </a:r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(753)</a:t>
                      </a:r>
                    </a:p>
                  </a:txBody>
                  <a:tcPr marL="4580" marR="4580" marT="4580" marB="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580" marR="4580" marT="4580" marB="0" anchor="b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170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D21AEA-08C0-4A01-7E89-B35D091CCE48}"/>
              </a:ext>
            </a:extLst>
          </p:cNvPr>
          <p:cNvSpPr txBox="1"/>
          <p:nvPr/>
        </p:nvSpPr>
        <p:spPr>
          <a:xfrm>
            <a:off x="1011905" y="4076470"/>
            <a:ext cx="2603597" cy="251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3,146 consultant responses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A07ADA-E4A6-0964-5964-F2146A96F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15807">
            <a:off x="5053323" y="2914054"/>
            <a:ext cx="3580931" cy="3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815F-240C-B680-B456-38A86067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Are you working in a leadership role?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0C48F-1ECC-B665-E778-148B5F72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3877B-5DD1-4DD6-9BE3-8709A844FBDB}"/>
              </a:ext>
            </a:extLst>
          </p:cNvPr>
          <p:cNvSpPr txBox="1"/>
          <p:nvPr/>
        </p:nvSpPr>
        <p:spPr>
          <a:xfrm>
            <a:off x="927100" y="4051300"/>
            <a:ext cx="3644900" cy="342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3,507 consultant responses</a:t>
            </a: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EA019496-99B8-2D34-E3FF-C31BE2FCD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2" t="8053" r="6025" b="11247"/>
          <a:stretch/>
        </p:blipFill>
        <p:spPr>
          <a:xfrm>
            <a:off x="602775" y="859837"/>
            <a:ext cx="7938450" cy="30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F9FA-6BE0-3A52-59DC-9A283160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Leadership roles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3EFDB-CCFB-BEAF-1E88-A7B64A8E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87100224-253C-0EE7-FB55-E46785F62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3" y="776301"/>
            <a:ext cx="7772400" cy="3990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F8EDBD-21A9-BCD4-9089-5CC0094B5DD3}"/>
              </a:ext>
            </a:extLst>
          </p:cNvPr>
          <p:cNvSpPr txBox="1"/>
          <p:nvPr/>
        </p:nvSpPr>
        <p:spPr>
          <a:xfrm>
            <a:off x="1250042" y="4430485"/>
            <a:ext cx="3644900" cy="342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1,571 consultant responses</a:t>
            </a:r>
          </a:p>
        </p:txBody>
      </p:sp>
    </p:spTree>
    <p:extLst>
      <p:ext uri="{BB962C8B-B14F-4D97-AF65-F5344CB8AC3E}">
        <p14:creationId xmlns:p14="http://schemas.microsoft.com/office/powerpoint/2010/main" val="167682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3897-5B9B-9104-F4BF-C0CA2FB8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Who responded to the census survey?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7AB8A-8008-7F24-5F02-CFA565AC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59089A-9582-5413-21EB-ED0BB53E8E26}"/>
              </a:ext>
            </a:extLst>
          </p:cNvPr>
          <p:cNvGrpSpPr/>
          <p:nvPr/>
        </p:nvGrpSpPr>
        <p:grpSpPr>
          <a:xfrm>
            <a:off x="510946" y="1809956"/>
            <a:ext cx="7886700" cy="1507971"/>
            <a:chOff x="510946" y="1244194"/>
            <a:chExt cx="6292607" cy="24313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87BDF4-430E-2FF7-46AC-6342016CD907}"/>
                </a:ext>
              </a:extLst>
            </p:cNvPr>
            <p:cNvSpPr/>
            <p:nvPr/>
          </p:nvSpPr>
          <p:spPr>
            <a:xfrm>
              <a:off x="510946" y="1244194"/>
              <a:ext cx="1510327" cy="24313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108000" rtlCol="0" anchor="b" anchorCtr="0"/>
            <a:lstStyle/>
            <a:p>
              <a:pPr>
                <a:spcBef>
                  <a:spcPts val="0"/>
                </a:spcBef>
              </a:pPr>
              <a:r>
                <a:rPr lang="en-GB" sz="1600" b="0" i="0" u="none" strike="noStrike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  <a:t>The 2023 census survey was sent to </a:t>
              </a:r>
              <a:r>
                <a:rPr lang="en-GB" sz="1600" b="1" u="none" strike="noStrike" baseline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22,253</a:t>
              </a:r>
              <a:r>
                <a:rPr lang="en-GB" sz="1600" b="0" i="0" u="none" strike="noStrike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  <a:t> physicians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81F988-74E1-C662-2FC8-0F25F34D26C5}"/>
                </a:ext>
              </a:extLst>
            </p:cNvPr>
            <p:cNvSpPr/>
            <p:nvPr/>
          </p:nvSpPr>
          <p:spPr>
            <a:xfrm>
              <a:off x="2105039" y="1244194"/>
              <a:ext cx="1510327" cy="24313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108000" rtlCol="0" anchor="b" anchorCtr="0"/>
            <a:lstStyle/>
            <a:p>
              <a:pPr>
                <a:spcBef>
                  <a:spcPts val="0"/>
                </a:spcBef>
              </a:pPr>
              <a:r>
                <a:rPr lang="en-GB" sz="2200" b="1" u="none" strike="noStrike" baseline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3,689</a:t>
              </a:r>
              <a:r>
                <a:rPr lang="en-GB" sz="2200" b="1" u="none" strike="noStrike" baseline="0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 </a:t>
              </a:r>
              <a:br>
                <a:rPr lang="en-GB" sz="2200" b="1" i="0" u="none" strike="noStrike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GB" sz="1600" i="0" u="none" strike="noStrike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  <a:t>physicians responded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D05A3E-9D4F-2878-2CA1-6B1C23FD3758}"/>
                </a:ext>
              </a:extLst>
            </p:cNvPr>
            <p:cNvSpPr/>
            <p:nvPr/>
          </p:nvSpPr>
          <p:spPr>
            <a:xfrm>
              <a:off x="3699132" y="1244194"/>
              <a:ext cx="1510327" cy="24313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108000" rtlCol="0" anchor="b" anchorCtr="0"/>
            <a:lstStyle/>
            <a:p>
              <a:pPr>
                <a:spcBef>
                  <a:spcPts val="0"/>
                </a:spcBef>
              </a:pPr>
              <a:endParaRPr lang="en-GB" sz="2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0"/>
                </a:spcBef>
              </a:pPr>
              <a:endParaRPr lang="en-GB" sz="2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0"/>
                </a:spcBef>
              </a:pPr>
              <a:endParaRPr lang="en-GB" sz="2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0"/>
                </a:spcBef>
              </a:pPr>
              <a:endParaRPr lang="en-GB" sz="2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0"/>
                </a:spcBef>
              </a:pPr>
              <a:r>
                <a:rPr lang="en-GB" sz="2200" b="1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3,666</a:t>
              </a:r>
              <a:b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responses from practising NHS consultants</a:t>
              </a:r>
              <a:endParaRPr lang="en-GB" sz="16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23ED03-8997-46C8-FBFE-2FA135E54204}"/>
                </a:ext>
              </a:extLst>
            </p:cNvPr>
            <p:cNvSpPr/>
            <p:nvPr/>
          </p:nvSpPr>
          <p:spPr>
            <a:xfrm>
              <a:off x="5293226" y="1244194"/>
              <a:ext cx="1510327" cy="24313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108000" rtlCol="0" anchor="b" anchorCtr="0"/>
            <a:lstStyle/>
            <a:p>
              <a:r>
                <a:rPr lang="en-GB" sz="2200" b="1" u="none" strike="noStrike" baseline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151</a:t>
              </a:r>
              <a:r>
                <a:rPr lang="en-GB" sz="22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 </a:t>
              </a:r>
              <a:b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responses from </a:t>
              </a:r>
              <a:b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SAS doctors*</a:t>
              </a:r>
            </a:p>
          </p:txBody>
        </p:sp>
      </p:grpSp>
      <p:pic>
        <p:nvPicPr>
          <p:cNvPr id="15" name="Picture 14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7672BF77-6735-BD4A-363A-25B70EA15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58" y="1552081"/>
            <a:ext cx="1015322" cy="795661"/>
          </a:xfrm>
          <a:prstGeom prst="rect">
            <a:avLst/>
          </a:prstGeom>
        </p:spPr>
      </p:pic>
      <p:pic>
        <p:nvPicPr>
          <p:cNvPr id="19" name="Picture 18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592169E6-D38F-C4A0-0E6C-1F191EE9C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708" y="1276350"/>
            <a:ext cx="1475237" cy="1425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3FE41-737A-EE4B-3F90-C08E89712FA1}"/>
              </a:ext>
            </a:extLst>
          </p:cNvPr>
          <p:cNvSpPr txBox="1"/>
          <p:nvPr/>
        </p:nvSpPr>
        <p:spPr>
          <a:xfrm>
            <a:off x="903779" y="4083311"/>
            <a:ext cx="3864989" cy="1822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800" dirty="0">
                <a:latin typeface="Calibri" panose="020F0502020204030204" pitchFamily="34" charset="0"/>
              </a:rPr>
              <a:t>*data on SAS doctor responses will be published separately</a:t>
            </a:r>
            <a:endParaRPr lang="en-GB" sz="800" dirty="0"/>
          </a:p>
        </p:txBody>
      </p:sp>
      <p:pic>
        <p:nvPicPr>
          <p:cNvPr id="14" name="Picture 13" descr="A hands holding a phone&#10;&#10;Description automatically generated">
            <a:extLst>
              <a:ext uri="{FF2B5EF4-FFF2-40B4-BE49-F238E27FC236}">
                <a16:creationId xmlns:a16="http://schemas.microsoft.com/office/drawing/2014/main" id="{B9D27692-0362-8ED9-9485-A0598DBB9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786" y="1410512"/>
            <a:ext cx="1329764" cy="1347338"/>
          </a:xfrm>
          <a:prstGeom prst="rect">
            <a:avLst/>
          </a:prstGeom>
        </p:spPr>
      </p:pic>
      <p:pic>
        <p:nvPicPr>
          <p:cNvPr id="10" name="Picture 9" descr="A computer screen with survey form&#10;&#10;Description automatically generated">
            <a:extLst>
              <a:ext uri="{FF2B5EF4-FFF2-40B4-BE49-F238E27FC236}">
                <a16:creationId xmlns:a16="http://schemas.microsoft.com/office/drawing/2014/main" id="{C2C799CA-A71D-0328-0659-DA8F33BA1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372" y="1552081"/>
            <a:ext cx="1058204" cy="9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4E5977-C194-90C3-2F49-FBA4A448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66263"/>
            <a:ext cx="7031665" cy="625625"/>
          </a:xfrm>
        </p:spPr>
        <p:txBody>
          <a:bodyPr/>
          <a:lstStyle/>
          <a:p>
            <a:r>
              <a:rPr lang="en-US" sz="3000" dirty="0"/>
              <a:t>Consultants and job satisfaction</a:t>
            </a:r>
            <a:br>
              <a:rPr lang="en-US" sz="3000" dirty="0"/>
            </a:br>
            <a:r>
              <a:rPr lang="en-GB" sz="1600" b="0" dirty="0">
                <a:solidFill>
                  <a:schemeClr val="accent1"/>
                </a:solidFill>
                <a:effectLst/>
              </a:rPr>
              <a:t>% who said they ‘always’ or ‘often’ felt satisfied with different areas of their work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F9FD1-357D-BA7F-F197-6EDBFD2E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5F34F-744B-1F62-B308-EEAD547CACF8}"/>
              </a:ext>
            </a:extLst>
          </p:cNvPr>
          <p:cNvSpPr txBox="1"/>
          <p:nvPr/>
        </p:nvSpPr>
        <p:spPr>
          <a:xfrm>
            <a:off x="916233" y="3954446"/>
            <a:ext cx="898179" cy="2299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2,870 consultant responses</a:t>
            </a:r>
          </a:p>
        </p:txBody>
      </p:sp>
      <p:pic>
        <p:nvPicPr>
          <p:cNvPr id="6" name="Picture 5" descr="A group of people in circle icons&#10;&#10;Description automatically generated">
            <a:extLst>
              <a:ext uri="{FF2B5EF4-FFF2-40B4-BE49-F238E27FC236}">
                <a16:creationId xmlns:a16="http://schemas.microsoft.com/office/drawing/2014/main" id="{538A01EA-62B1-09FF-42E7-CBF898B54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110500"/>
            <a:ext cx="8039017" cy="339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B727-E2D0-C37B-FA75-346750C3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Consultant morale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EEA78-F622-6578-15BF-C8D6BE42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3F8B7-6A01-0BA7-E964-25586DB94D3C}"/>
              </a:ext>
            </a:extLst>
          </p:cNvPr>
          <p:cNvSpPr txBox="1"/>
          <p:nvPr/>
        </p:nvSpPr>
        <p:spPr>
          <a:xfrm>
            <a:off x="1001486" y="4093029"/>
            <a:ext cx="3341914" cy="3265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2,939 consultant responses</a:t>
            </a:r>
          </a:p>
        </p:txBody>
      </p:sp>
      <p:pic>
        <p:nvPicPr>
          <p:cNvPr id="7" name="Picture 6" descr="A group of people with their hands on their head&#10;&#10;Description automatically generated">
            <a:extLst>
              <a:ext uri="{FF2B5EF4-FFF2-40B4-BE49-F238E27FC236}">
                <a16:creationId xmlns:a16="http://schemas.microsoft.com/office/drawing/2014/main" id="{E7141657-0CD4-8138-6602-3D7F3448B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" b="10842"/>
          <a:stretch/>
        </p:blipFill>
        <p:spPr>
          <a:xfrm>
            <a:off x="503238" y="998197"/>
            <a:ext cx="8216192" cy="27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714E-9FAB-9381-13A1-6E4C58D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 Consultant morale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96CEE-0236-DA31-A89F-4C901F1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F4903-D0CA-3489-A99E-F0E8BBF5A54A}"/>
              </a:ext>
            </a:extLst>
          </p:cNvPr>
          <p:cNvSpPr txBox="1"/>
          <p:nvPr/>
        </p:nvSpPr>
        <p:spPr>
          <a:xfrm>
            <a:off x="948110" y="3944182"/>
            <a:ext cx="4985657" cy="36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Only 3 options could be selected.</a:t>
            </a:r>
          </a:p>
          <a:p>
            <a:pPr algn="l"/>
            <a:r>
              <a:rPr lang="en-US" sz="900" dirty="0">
                <a:solidFill>
                  <a:schemeClr val="tx2"/>
                </a:solidFill>
              </a:rPr>
              <a:t>Total = 3,135 responses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201B0-A73B-8299-E815-1DB8E2A5D43C}"/>
              </a:ext>
            </a:extLst>
          </p:cNvPr>
          <p:cNvSpPr txBox="1"/>
          <p:nvPr/>
        </p:nvSpPr>
        <p:spPr>
          <a:xfrm>
            <a:off x="612843" y="1215957"/>
            <a:ext cx="3404680" cy="23638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Top three factors </a:t>
            </a:r>
            <a:r>
              <a:rPr lang="en-US" sz="1600" b="1" dirty="0">
                <a:solidFill>
                  <a:schemeClr val="tx2"/>
                </a:solidFill>
              </a:rPr>
              <a:t>negatively affecting </a:t>
            </a:r>
            <a:r>
              <a:rPr lang="en-US" sz="1600" dirty="0">
                <a:solidFill>
                  <a:schemeClr val="tx2"/>
                </a:solidFill>
              </a:rPr>
              <a:t>wellbeing at work.</a:t>
            </a:r>
          </a:p>
          <a:p>
            <a:pPr algn="l"/>
            <a:endParaRPr lang="en-US" sz="1600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3"/>
              </a:buClr>
              <a:buFont typeface="System Font Regular"/>
              <a:buChar char="&gt;"/>
            </a:pPr>
            <a:r>
              <a:rPr lang="en-US" sz="1600" dirty="0">
                <a:solidFill>
                  <a:schemeClr val="tx2"/>
                </a:solidFill>
              </a:rPr>
              <a:t>Clinical workload</a:t>
            </a:r>
          </a:p>
          <a:p>
            <a:pPr marL="285750" indent="-285750" algn="l">
              <a:buClr>
                <a:schemeClr val="accent3"/>
              </a:buClr>
              <a:buFont typeface="System Font Regular"/>
              <a:buChar char="&gt;"/>
            </a:pPr>
            <a:r>
              <a:rPr lang="en-US" sz="1600" dirty="0">
                <a:solidFill>
                  <a:schemeClr val="tx2"/>
                </a:solidFill>
              </a:rPr>
              <a:t>Poorly functioning IT equipment</a:t>
            </a:r>
          </a:p>
          <a:p>
            <a:pPr marL="285750" indent="-285750" algn="l">
              <a:buClr>
                <a:schemeClr val="accent3"/>
              </a:buClr>
              <a:buFont typeface="System Font Regular"/>
              <a:buChar char="&gt;"/>
            </a:pPr>
            <a:r>
              <a:rPr lang="en-US" sz="1600" dirty="0">
                <a:solidFill>
                  <a:schemeClr val="tx2"/>
                </a:solidFill>
              </a:rPr>
              <a:t>Staff vacancies in your team</a:t>
            </a:r>
          </a:p>
          <a:p>
            <a:pPr algn="l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F1131-50F2-CA0B-E444-13E708DBBCCB}"/>
              </a:ext>
            </a:extLst>
          </p:cNvPr>
          <p:cNvSpPr txBox="1"/>
          <p:nvPr/>
        </p:nvSpPr>
        <p:spPr>
          <a:xfrm>
            <a:off x="4566846" y="1215957"/>
            <a:ext cx="3404680" cy="23638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Top three positive changes that would make the </a:t>
            </a:r>
            <a:r>
              <a:rPr lang="en-US" sz="1600" b="1" dirty="0">
                <a:solidFill>
                  <a:schemeClr val="tx2"/>
                </a:solidFill>
              </a:rPr>
              <a:t>biggest difference </a:t>
            </a:r>
            <a:r>
              <a:rPr lang="en-US" sz="1600" dirty="0">
                <a:solidFill>
                  <a:schemeClr val="tx2"/>
                </a:solidFill>
              </a:rPr>
              <a:t>to your wellbeing at work.</a:t>
            </a:r>
          </a:p>
          <a:p>
            <a:pPr algn="l"/>
            <a:endParaRPr lang="en-US" sz="1600" dirty="0">
              <a:solidFill>
                <a:schemeClr val="tx2"/>
              </a:solidFill>
            </a:endParaRPr>
          </a:p>
          <a:p>
            <a:pPr marL="285750" indent="-285750" algn="l">
              <a:buClr>
                <a:schemeClr val="accent3"/>
              </a:buClr>
              <a:buFont typeface="System Font Regular"/>
              <a:buChar char="&gt;"/>
            </a:pPr>
            <a:r>
              <a:rPr lang="en-US" sz="1600" dirty="0">
                <a:solidFill>
                  <a:schemeClr val="tx2"/>
                </a:solidFill>
              </a:rPr>
              <a:t>Well functioning IT equipment</a:t>
            </a:r>
          </a:p>
          <a:p>
            <a:pPr marL="285750" indent="-285750" algn="l">
              <a:buClr>
                <a:schemeClr val="accent3"/>
              </a:buClr>
              <a:buFont typeface="System Font Regular"/>
              <a:buChar char="&gt;"/>
            </a:pPr>
            <a:r>
              <a:rPr lang="en-US" sz="1600" dirty="0">
                <a:solidFill>
                  <a:schemeClr val="tx2"/>
                </a:solidFill>
              </a:rPr>
              <a:t>More administrative support</a:t>
            </a:r>
          </a:p>
          <a:p>
            <a:pPr marL="285750" indent="-285750" algn="l">
              <a:buClr>
                <a:schemeClr val="accent3"/>
              </a:buClr>
              <a:buFont typeface="System Font Regular"/>
              <a:buChar char="&gt;"/>
            </a:pPr>
            <a:r>
              <a:rPr lang="en-US" sz="1600" dirty="0">
                <a:solidFill>
                  <a:schemeClr val="tx2"/>
                </a:solidFill>
              </a:rPr>
              <a:t>More capacity in social care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to discharge patients in a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timely manner</a:t>
            </a:r>
          </a:p>
          <a:p>
            <a:pPr algn="l"/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9" name="Picture 8" descr="A person holding a thumbs up and a person holding a thumbs up&#10;&#10;Description automatically generated">
            <a:extLst>
              <a:ext uri="{FF2B5EF4-FFF2-40B4-BE49-F238E27FC236}">
                <a16:creationId xmlns:a16="http://schemas.microsoft.com/office/drawing/2014/main" id="{3F68DAF7-1B63-9095-FFEF-0A1D1E823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4" t="14625" r="66719" b="12644"/>
          <a:stretch/>
        </p:blipFill>
        <p:spPr>
          <a:xfrm>
            <a:off x="3175820" y="2485593"/>
            <a:ext cx="1146287" cy="1818589"/>
          </a:xfrm>
          <a:prstGeom prst="rect">
            <a:avLst/>
          </a:prstGeom>
        </p:spPr>
      </p:pic>
      <p:pic>
        <p:nvPicPr>
          <p:cNvPr id="10" name="Picture 9" descr="A person holding a thumbs up and a person holding a thumbs up&#10;&#10;Description automatically generated">
            <a:extLst>
              <a:ext uri="{FF2B5EF4-FFF2-40B4-BE49-F238E27FC236}">
                <a16:creationId xmlns:a16="http://schemas.microsoft.com/office/drawing/2014/main" id="{63BFCD75-2615-8172-CE86-64957891D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65" t="13635" r="10828" b="13635"/>
          <a:stretch/>
        </p:blipFill>
        <p:spPr>
          <a:xfrm>
            <a:off x="7317865" y="2328433"/>
            <a:ext cx="1307322" cy="20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9BB1-21EB-F142-0638-C7590036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18800"/>
            <a:ext cx="7460580" cy="360000"/>
          </a:xfrm>
        </p:spPr>
        <p:txBody>
          <a:bodyPr/>
          <a:lstStyle/>
          <a:p>
            <a:r>
              <a:rPr lang="en-GB" sz="3000" dirty="0"/>
              <a:t>Consultants and feeling valued</a:t>
            </a:r>
            <a:br>
              <a:rPr lang="en-GB" dirty="0"/>
            </a:br>
            <a:r>
              <a:rPr lang="en-GB" sz="1600" b="0" dirty="0">
                <a:solidFill>
                  <a:schemeClr val="accent1"/>
                </a:solidFill>
              </a:rPr>
              <a:t>% who said they felt valued ‘almost always’ or ‘most of the time’</a:t>
            </a:r>
            <a:endParaRPr lang="en-US" sz="16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0917E-BADB-82C6-E03A-8AF43E6E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6CAC19A-E042-A784-DF6B-AE18FA26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82" y="845458"/>
            <a:ext cx="7772400" cy="3679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98D82A-63E2-C0B3-88E0-EB450AB0E4C5}"/>
              </a:ext>
            </a:extLst>
          </p:cNvPr>
          <p:cNvSpPr txBox="1"/>
          <p:nvPr/>
        </p:nvSpPr>
        <p:spPr>
          <a:xfrm>
            <a:off x="5375728" y="4303082"/>
            <a:ext cx="3644900" cy="342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2,939 consultant responses</a:t>
            </a:r>
          </a:p>
        </p:txBody>
      </p:sp>
    </p:spTree>
    <p:extLst>
      <p:ext uri="{BB962C8B-B14F-4D97-AF65-F5344CB8AC3E}">
        <p14:creationId xmlns:p14="http://schemas.microsoft.com/office/powerpoint/2010/main" val="27244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AC5B-AFC6-77CE-E532-DDE62A2B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Educational and clinical supervision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4AC4C-48F2-8403-7B79-FBA898C4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BCD4F-CD71-D1F7-68D0-61C96026549B}"/>
              </a:ext>
            </a:extLst>
          </p:cNvPr>
          <p:cNvSpPr txBox="1"/>
          <p:nvPr/>
        </p:nvSpPr>
        <p:spPr>
          <a:xfrm>
            <a:off x="837624" y="3960481"/>
            <a:ext cx="1279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3,138 consultant responses</a:t>
            </a:r>
          </a:p>
        </p:txBody>
      </p:sp>
      <p:pic>
        <p:nvPicPr>
          <p:cNvPr id="5" name="Picture 4" descr="A graphic of a couple of people&#10;&#10;Description automatically generated">
            <a:extLst>
              <a:ext uri="{FF2B5EF4-FFF2-40B4-BE49-F238E27FC236}">
                <a16:creationId xmlns:a16="http://schemas.microsoft.com/office/drawing/2014/main" id="{984D12B8-C964-04BE-41E9-862487203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82" y="473542"/>
            <a:ext cx="7772400" cy="44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AC5B-AFC6-77CE-E532-DDE62A2B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46" y="395118"/>
            <a:ext cx="7460580" cy="770951"/>
          </a:xfrm>
        </p:spPr>
        <p:txBody>
          <a:bodyPr/>
          <a:lstStyle/>
          <a:p>
            <a:r>
              <a:rPr lang="en-US" sz="3000" dirty="0"/>
              <a:t>Educational and clinical supervision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4AC4C-48F2-8403-7B79-FBA898C4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BCD4F-CD71-D1F7-68D0-61C96026549B}"/>
              </a:ext>
            </a:extLst>
          </p:cNvPr>
          <p:cNvSpPr txBox="1"/>
          <p:nvPr/>
        </p:nvSpPr>
        <p:spPr>
          <a:xfrm>
            <a:off x="966832" y="4055969"/>
            <a:ext cx="4584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3,138 consultant responses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83BD057-4A46-FEE5-D572-4E63ED24A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015"/>
          <a:stretch/>
        </p:blipFill>
        <p:spPr>
          <a:xfrm>
            <a:off x="1815203" y="669551"/>
            <a:ext cx="6156324" cy="40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AC5B-AFC6-77CE-E532-DDE62A2B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46" y="395118"/>
            <a:ext cx="7460580" cy="770951"/>
          </a:xfrm>
        </p:spPr>
        <p:txBody>
          <a:bodyPr/>
          <a:lstStyle/>
          <a:p>
            <a:r>
              <a:rPr lang="en-US" sz="3000" dirty="0"/>
              <a:t>Educational and clinical supervision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4AC4C-48F2-8403-7B79-FBA898C4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BCD4F-CD71-D1F7-68D0-61C96026549B}"/>
              </a:ext>
            </a:extLst>
          </p:cNvPr>
          <p:cNvSpPr txBox="1"/>
          <p:nvPr/>
        </p:nvSpPr>
        <p:spPr>
          <a:xfrm>
            <a:off x="807806" y="4016213"/>
            <a:ext cx="4584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3,138 consultant responses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83BD057-4A46-FEE5-D572-4E63ED24A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42" t="44924" b="11644"/>
          <a:stretch/>
        </p:blipFill>
        <p:spPr>
          <a:xfrm>
            <a:off x="1420428" y="1354299"/>
            <a:ext cx="6303144" cy="25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017B-DBBB-14FE-1200-8C62EDBE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Consultant retirement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3DEA5-B79A-5A21-405E-C6D6BA1E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01917-E92E-65E0-8163-7DE7A2C7431D}"/>
              </a:ext>
            </a:extLst>
          </p:cNvPr>
          <p:cNvSpPr txBox="1"/>
          <p:nvPr/>
        </p:nvSpPr>
        <p:spPr>
          <a:xfrm>
            <a:off x="939567" y="4085439"/>
            <a:ext cx="2709644" cy="243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Total based on 2,829 consultant responses</a:t>
            </a:r>
          </a:p>
        </p:txBody>
      </p:sp>
      <p:pic>
        <p:nvPicPr>
          <p:cNvPr id="6" name="Picture 5" descr="A person in glasses and a green shirt&#10;&#10;Description automatically generated">
            <a:extLst>
              <a:ext uri="{FF2B5EF4-FFF2-40B4-BE49-F238E27FC236}">
                <a16:creationId xmlns:a16="http://schemas.microsoft.com/office/drawing/2014/main" id="{E4A14A84-36E5-A2BC-D01F-CE3C57F05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73" y="691969"/>
            <a:ext cx="8633054" cy="40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218B19-EB17-877B-E374-AA048830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38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D5D7B-A62E-80FF-5DD8-CD7CE9FC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258" y="1457945"/>
            <a:ext cx="7189483" cy="1525121"/>
          </a:xfrm>
        </p:spPr>
        <p:txBody>
          <a:bodyPr/>
          <a:lstStyle/>
          <a:p>
            <a:r>
              <a:rPr lang="en-US" sz="3500" b="1" dirty="0">
                <a:solidFill>
                  <a:schemeClr val="accent1"/>
                </a:solidFill>
              </a:rPr>
              <a:t>Do get in touch</a:t>
            </a:r>
            <a:br>
              <a:rPr lang="en-US" sz="3500" dirty="0">
                <a:solidFill>
                  <a:schemeClr val="accent5"/>
                </a:solidFill>
              </a:rPr>
            </a:br>
            <a:r>
              <a:rPr lang="en-US" sz="3500" dirty="0" err="1">
                <a:solidFill>
                  <a:schemeClr val="accent5"/>
                </a:solidFill>
              </a:rPr>
              <a:t>medicalworkforce.unit@rcp.ac.uk</a:t>
            </a:r>
            <a:endParaRPr lang="en-US" sz="35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united kingdom&#10;&#10;Description automatically generated">
            <a:extLst>
              <a:ext uri="{FF2B5EF4-FFF2-40B4-BE49-F238E27FC236}">
                <a16:creationId xmlns:a16="http://schemas.microsoft.com/office/drawing/2014/main" id="{C3936605-799B-585B-106C-9BFE5D795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565" y="102393"/>
            <a:ext cx="4259653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EF0992-1672-15FF-645F-9777818B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Consultant responses by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0193D-074D-6051-3812-8C182192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9E52507-33C1-BFA6-D927-AE6588A4D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46" y="767525"/>
            <a:ext cx="4061054" cy="32958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accent4"/>
                </a:solidFill>
              </a:rPr>
              <a:t>R</a:t>
            </a:r>
            <a:r>
              <a:rPr lang="en-GB" sz="1800" u="none" strike="noStrike" dirty="0">
                <a:solidFill>
                  <a:schemeClr val="accent4"/>
                </a:solidFill>
                <a:effectLst/>
              </a:rPr>
              <a:t>esponse rate for each nation</a:t>
            </a:r>
            <a:endParaRPr lang="en-GB" sz="1800" i="0" u="none" strike="noStrike" dirty="0">
              <a:solidFill>
                <a:schemeClr val="accent4"/>
              </a:solidFill>
              <a:effectLst/>
            </a:endParaRPr>
          </a:p>
          <a:p>
            <a:pPr marL="0" indent="0">
              <a:buNone/>
            </a:pPr>
            <a:endParaRPr lang="en-US" sz="2200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01AFDB-B87B-A89F-5543-B8AAA58ABA69}"/>
              </a:ext>
            </a:extLst>
          </p:cNvPr>
          <p:cNvCxnSpPr>
            <a:cxnSpLocks/>
          </p:cNvCxnSpPr>
          <p:nvPr/>
        </p:nvCxnSpPr>
        <p:spPr>
          <a:xfrm>
            <a:off x="6647392" y="2949907"/>
            <a:ext cx="1819275" cy="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30FFA8-F78B-AE4A-0D48-CC84C94EFFB3}"/>
              </a:ext>
            </a:extLst>
          </p:cNvPr>
          <p:cNvCxnSpPr>
            <a:cxnSpLocks/>
          </p:cNvCxnSpPr>
          <p:nvPr/>
        </p:nvCxnSpPr>
        <p:spPr>
          <a:xfrm flipH="1">
            <a:off x="3550661" y="3653932"/>
            <a:ext cx="2464562" cy="0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AFD801-1E99-B2BB-A2D6-34B3961246FB}"/>
              </a:ext>
            </a:extLst>
          </p:cNvPr>
          <p:cNvCxnSpPr>
            <a:cxnSpLocks/>
          </p:cNvCxnSpPr>
          <p:nvPr/>
        </p:nvCxnSpPr>
        <p:spPr>
          <a:xfrm>
            <a:off x="1143000" y="1679176"/>
            <a:ext cx="4889321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A0C7A9-49C0-C055-F2B5-90EC1AB14BBB}"/>
              </a:ext>
            </a:extLst>
          </p:cNvPr>
          <p:cNvCxnSpPr>
            <a:cxnSpLocks/>
          </p:cNvCxnSpPr>
          <p:nvPr/>
        </p:nvCxnSpPr>
        <p:spPr>
          <a:xfrm flipH="1">
            <a:off x="2114635" y="2464736"/>
            <a:ext cx="3124128" cy="0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17E0223-95E4-F698-74BF-9E7E06F6CD3E}"/>
              </a:ext>
            </a:extLst>
          </p:cNvPr>
          <p:cNvSpPr txBox="1"/>
          <p:nvPr/>
        </p:nvSpPr>
        <p:spPr>
          <a:xfrm>
            <a:off x="7158038" y="2235994"/>
            <a:ext cx="1371600" cy="571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BEB26-03A0-7F12-6E96-AF492F1FD606}"/>
              </a:ext>
            </a:extLst>
          </p:cNvPr>
          <p:cNvSpPr txBox="1"/>
          <p:nvPr/>
        </p:nvSpPr>
        <p:spPr>
          <a:xfrm>
            <a:off x="6961787" y="2714888"/>
            <a:ext cx="1566775" cy="4143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England – </a:t>
            </a:r>
            <a:r>
              <a:rPr lang="en-US" sz="1600" b="1" dirty="0">
                <a:solidFill>
                  <a:schemeClr val="accent4"/>
                </a:solidFill>
              </a:rPr>
              <a:t>17%</a:t>
            </a:r>
            <a:endParaRPr lang="en-US" sz="16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600" dirty="0">
                <a:solidFill>
                  <a:schemeClr val="accent4"/>
                </a:solidFill>
              </a:rPr>
              <a:t>3,067 of 18,468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FC06EF-E1BE-BA30-A8FA-50AAA4EB31D7}"/>
              </a:ext>
            </a:extLst>
          </p:cNvPr>
          <p:cNvSpPr txBox="1"/>
          <p:nvPr/>
        </p:nvSpPr>
        <p:spPr>
          <a:xfrm>
            <a:off x="3639941" y="3402742"/>
            <a:ext cx="1513083" cy="7438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Wales – </a:t>
            </a:r>
            <a:r>
              <a:rPr lang="en-US" sz="1600" b="1" dirty="0">
                <a:solidFill>
                  <a:schemeClr val="accent2"/>
                </a:solidFill>
              </a:rPr>
              <a:t>14%</a:t>
            </a:r>
            <a:endParaRPr lang="en-US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</a:rPr>
              <a:t>128 of 937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</a:rPr>
              <a:t>            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F6443D-97A8-6468-9756-F93A69EB419E}"/>
              </a:ext>
            </a:extLst>
          </p:cNvPr>
          <p:cNvSpPr txBox="1"/>
          <p:nvPr/>
        </p:nvSpPr>
        <p:spPr>
          <a:xfrm>
            <a:off x="2176530" y="2217132"/>
            <a:ext cx="2279140" cy="5903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Northern Ireland – </a:t>
            </a:r>
            <a:r>
              <a:rPr lang="en-US" sz="1600" b="1" dirty="0">
                <a:solidFill>
                  <a:schemeClr val="accent1"/>
                </a:solidFill>
              </a:rPr>
              <a:t>18%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dirty="0">
                <a:solidFill>
                  <a:schemeClr val="accent1"/>
                </a:solidFill>
              </a:rPr>
              <a:t>110 of 598</a:t>
            </a:r>
          </a:p>
          <a:p>
            <a:pPr algn="l"/>
            <a:r>
              <a:rPr lang="en-US" sz="1600" dirty="0">
                <a:solidFill>
                  <a:schemeClr val="accent1"/>
                </a:solidFill>
              </a:rPr>
              <a:t>            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E730E2-91BC-3FA0-DCCA-A79B1C045DAB}"/>
              </a:ext>
            </a:extLst>
          </p:cNvPr>
          <p:cNvSpPr txBox="1"/>
          <p:nvPr/>
        </p:nvSpPr>
        <p:spPr>
          <a:xfrm>
            <a:off x="1271520" y="1427893"/>
            <a:ext cx="3881503" cy="4143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Scotland – </a:t>
            </a:r>
            <a:r>
              <a:rPr lang="en-US" sz="1600" b="1" dirty="0">
                <a:solidFill>
                  <a:schemeClr val="accent3"/>
                </a:solidFill>
              </a:rPr>
              <a:t>20%</a:t>
            </a:r>
            <a:endParaRPr lang="en-US" sz="16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dirty="0">
                <a:solidFill>
                  <a:schemeClr val="accent3"/>
                </a:solidFill>
              </a:rPr>
              <a:t>367 of 1,842</a:t>
            </a:r>
          </a:p>
          <a:p>
            <a:pPr algn="l"/>
            <a:r>
              <a:rPr lang="en-US" sz="1600" dirty="0">
                <a:solidFill>
                  <a:schemeClr val="accent3"/>
                </a:solidFill>
              </a:rPr>
              <a:t>               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2BB0E7C-1CEA-9EFB-2829-35253D9C8357}"/>
              </a:ext>
            </a:extLst>
          </p:cNvPr>
          <p:cNvSpPr/>
          <p:nvPr/>
        </p:nvSpPr>
        <p:spPr>
          <a:xfrm>
            <a:off x="1214438" y="2949907"/>
            <a:ext cx="1196653" cy="11966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475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56561D-2220-11B6-603A-0F6A14A7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Ethnicity and sex of doctors in the UK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EC692-9C70-ACD2-17BE-EAA8C240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62CF8-180D-2139-D1AE-5C6629935172}"/>
              </a:ext>
            </a:extLst>
          </p:cNvPr>
          <p:cNvSpPr txBox="1"/>
          <p:nvPr/>
        </p:nvSpPr>
        <p:spPr>
          <a:xfrm>
            <a:off x="917509" y="3956150"/>
            <a:ext cx="2370813" cy="3544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Consultants total = 19,650</a:t>
            </a:r>
          </a:p>
          <a:p>
            <a:pPr algn="l"/>
            <a:r>
              <a:rPr lang="en-US" sz="800" dirty="0">
                <a:solidFill>
                  <a:schemeClr val="tx2"/>
                </a:solidFill>
              </a:rPr>
              <a:t>Higher specialty trainees total = 7,004</a:t>
            </a:r>
          </a:p>
          <a:p>
            <a:r>
              <a:rPr lang="en-US" sz="800" dirty="0">
                <a:solidFill>
                  <a:schemeClr val="tx2"/>
                </a:solidFill>
              </a:rPr>
              <a:t>Please note that ethnicity was unknown for 754 HSTs.</a:t>
            </a:r>
          </a:p>
          <a:p>
            <a:pPr algn="l"/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FFE548-E099-0647-852B-4D41B665D0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9421" y="1099115"/>
            <a:ext cx="8400081" cy="294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56561D-2220-11B6-603A-0F6A14A7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Number of consultants in each age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EC692-9C70-ACD2-17BE-EAA8C240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62CF8-180D-2139-D1AE-5C6629935172}"/>
              </a:ext>
            </a:extLst>
          </p:cNvPr>
          <p:cNvSpPr txBox="1"/>
          <p:nvPr/>
        </p:nvSpPr>
        <p:spPr>
          <a:xfrm>
            <a:off x="867280" y="4018208"/>
            <a:ext cx="2485520" cy="4828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Total consultants = 22,213 from our dataset</a:t>
            </a:r>
            <a:br>
              <a:rPr lang="en-US" sz="800" dirty="0">
                <a:solidFill>
                  <a:schemeClr val="tx2"/>
                </a:solidFill>
              </a:rPr>
            </a:br>
            <a:r>
              <a:rPr lang="en-US" sz="800" dirty="0">
                <a:solidFill>
                  <a:schemeClr val="tx2"/>
                </a:solidFill>
              </a:rPr>
              <a:t>NB: 115 consultants where age was unknown</a:t>
            </a:r>
          </a:p>
        </p:txBody>
      </p:sp>
      <p:pic>
        <p:nvPicPr>
          <p:cNvPr id="7" name="Picture 6" descr="A graph with numbers and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527F44D4-57BF-BEFA-703C-477953590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73" y="372153"/>
            <a:ext cx="7174881" cy="45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green and blue lines&#10;&#10;Description automatically generated">
            <a:extLst>
              <a:ext uri="{FF2B5EF4-FFF2-40B4-BE49-F238E27FC236}">
                <a16:creationId xmlns:a16="http://schemas.microsoft.com/office/drawing/2014/main" id="{2F2CDD6D-AA66-F28F-4069-C295C6102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2" y="575119"/>
            <a:ext cx="7772400" cy="44022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EFE19B-A497-D6E5-9B0D-D83C5BE89C74}"/>
              </a:ext>
            </a:extLst>
          </p:cNvPr>
          <p:cNvSpPr/>
          <p:nvPr/>
        </p:nvSpPr>
        <p:spPr>
          <a:xfrm>
            <a:off x="6420052" y="3582537"/>
            <a:ext cx="2018270" cy="16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4506B2-87B8-8B45-06E8-DFA2A417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The number of </a:t>
            </a:r>
            <a:r>
              <a:rPr lang="en-US" dirty="0"/>
              <a:t>physicians</a:t>
            </a:r>
            <a:r>
              <a:rPr lang="en-US" sz="3000" dirty="0"/>
              <a:t> by specialty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6F7087-5716-15E1-CB0D-F131543D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77130-BBCB-4A90-B4BC-418953890888}"/>
              </a:ext>
            </a:extLst>
          </p:cNvPr>
          <p:cNvSpPr txBox="1"/>
          <p:nvPr/>
        </p:nvSpPr>
        <p:spPr>
          <a:xfrm>
            <a:off x="6775288" y="3626476"/>
            <a:ext cx="1926994" cy="2738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 Total consultants = 22,213 in our dataset; Total HSTs = 7,004 from JRCPTB database</a:t>
            </a:r>
          </a:p>
        </p:txBody>
      </p:sp>
    </p:spTree>
    <p:extLst>
      <p:ext uri="{BB962C8B-B14F-4D97-AF65-F5344CB8AC3E}">
        <p14:creationId xmlns:p14="http://schemas.microsoft.com/office/powerpoint/2010/main" val="2661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EDC4E1-CC70-277E-A2D6-667B5858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82596"/>
            <a:ext cx="7460580" cy="360000"/>
          </a:xfrm>
        </p:spPr>
        <p:txBody>
          <a:bodyPr/>
          <a:lstStyle/>
          <a:p>
            <a:r>
              <a:rPr lang="en-US" sz="3000" dirty="0"/>
              <a:t>Women in the workforce over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78446-C50E-DC94-F468-416A5CC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AF9FE-9D01-0337-88D1-B677A88CC83D}"/>
              </a:ext>
            </a:extLst>
          </p:cNvPr>
          <p:cNvSpPr txBox="1"/>
          <p:nvPr/>
        </p:nvSpPr>
        <p:spPr>
          <a:xfrm>
            <a:off x="959394" y="4234249"/>
            <a:ext cx="3612606" cy="3377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Total number of female consultants in our dataset = 9,104</a:t>
            </a:r>
          </a:p>
          <a:p>
            <a:pPr algn="l"/>
            <a:r>
              <a:rPr lang="en-US" sz="800" dirty="0">
                <a:solidFill>
                  <a:schemeClr val="tx2"/>
                </a:solidFill>
              </a:rPr>
              <a:t>Total number of female higher specialty trainees on JRCPTB database = 3,607</a:t>
            </a:r>
          </a:p>
        </p:txBody>
      </p:sp>
      <p:pic>
        <p:nvPicPr>
          <p:cNvPr id="6" name="Picture 5" descr="A graph on a black background&#10;&#10;Description automatically generated">
            <a:extLst>
              <a:ext uri="{FF2B5EF4-FFF2-40B4-BE49-F238E27FC236}">
                <a16:creationId xmlns:a16="http://schemas.microsoft.com/office/drawing/2014/main" id="{0D146B07-38C5-8E0E-257B-EF7FEFA81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8" y="403485"/>
            <a:ext cx="8776252" cy="39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EDC4E1-CC70-277E-A2D6-667B5858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82596"/>
            <a:ext cx="7460580" cy="360000"/>
          </a:xfrm>
        </p:spPr>
        <p:txBody>
          <a:bodyPr/>
          <a:lstStyle/>
          <a:p>
            <a:r>
              <a:rPr lang="en-US" sz="3000" dirty="0"/>
              <a:t>Who employs consultants?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78446-C50E-DC94-F468-416A5CC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D1F1F-970F-91F7-78B9-1F57DDEE2A54}"/>
              </a:ext>
            </a:extLst>
          </p:cNvPr>
          <p:cNvSpPr txBox="1"/>
          <p:nvPr/>
        </p:nvSpPr>
        <p:spPr>
          <a:xfrm>
            <a:off x="922638" y="4085968"/>
            <a:ext cx="2207740" cy="148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Based on 3,475 consultant responses</a:t>
            </a:r>
          </a:p>
        </p:txBody>
      </p:sp>
      <p:pic>
        <p:nvPicPr>
          <p:cNvPr id="9" name="Picture 8" descr="A close-up of a pie chart&#10;&#10;Description automatically generated">
            <a:extLst>
              <a:ext uri="{FF2B5EF4-FFF2-40B4-BE49-F238E27FC236}">
                <a16:creationId xmlns:a16="http://schemas.microsoft.com/office/drawing/2014/main" id="{160F64A0-5090-9EA6-B4F3-E976724B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720756"/>
            <a:ext cx="6331857" cy="41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ensus 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0B9"/>
      </a:accent1>
      <a:accent2>
        <a:srgbClr val="FFCC52"/>
      </a:accent2>
      <a:accent3>
        <a:srgbClr val="58D7A0"/>
      </a:accent3>
      <a:accent4>
        <a:srgbClr val="192840"/>
      </a:accent4>
      <a:accent5>
        <a:srgbClr val="014365"/>
      </a:accent5>
      <a:accent6>
        <a:srgbClr val="4C555B"/>
      </a:accent6>
      <a:hlink>
        <a:srgbClr val="424C4C"/>
      </a:hlink>
      <a:folHlink>
        <a:srgbClr val="424C4C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6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5D890B68E054191A21B04732616C0" ma:contentTypeVersion="18" ma:contentTypeDescription="Create a new document." ma:contentTypeScope="" ma:versionID="0ac47549d5b3c7ddec46c947eb6c1ca2">
  <xsd:schema xmlns:xsd="http://www.w3.org/2001/XMLSchema" xmlns:xs="http://www.w3.org/2001/XMLSchema" xmlns:p="http://schemas.microsoft.com/office/2006/metadata/properties" xmlns:ns2="d4e4ccaa-c9ad-40f8-a8ae-91f7335040c6" xmlns:ns3="7f3b633c-3a87-4335-90e8-be235f98d594" targetNamespace="http://schemas.microsoft.com/office/2006/metadata/properties" ma:root="true" ma:fieldsID="23b2ad2c77860eb1215516b8cd14540f" ns2:_="" ns3:_="">
    <xsd:import namespace="d4e4ccaa-c9ad-40f8-a8ae-91f7335040c6"/>
    <xsd:import namespace="7f3b633c-3a87-4335-90e8-be235f98d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4ccaa-c9ad-40f8-a8ae-91f7335040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172af68-8bf1-42eb-b08f-23998ba04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b633c-3a87-4335-90e8-be235f98d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fea5878-88d6-4a2f-8e71-621d9a9e748b}" ma:internalName="TaxCatchAll" ma:showField="CatchAllData" ma:web="7f3b633c-3a87-4335-90e8-be235f98d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e4ccaa-c9ad-40f8-a8ae-91f7335040c6">
      <Terms xmlns="http://schemas.microsoft.com/office/infopath/2007/PartnerControls"/>
    </lcf76f155ced4ddcb4097134ff3c332f>
    <TaxCatchAll xmlns="7f3b633c-3a87-4335-90e8-be235f98d594" xsi:nil="true"/>
  </documentManagement>
</p:properties>
</file>

<file path=customXml/itemProps1.xml><?xml version="1.0" encoding="utf-8"?>
<ds:datastoreItem xmlns:ds="http://schemas.openxmlformats.org/officeDocument/2006/customXml" ds:itemID="{7D409AA8-C631-4945-B6F5-0EF8739503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840EB7-97D9-4820-8E95-AE66A808B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4ccaa-c9ad-40f8-a8ae-91f7335040c6"/>
    <ds:schemaRef ds:uri="7f3b633c-3a87-4335-90e8-be235f98d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15C33D-82ED-4CE3-A698-44F193D8A231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7f3b633c-3a87-4335-90e8-be235f98d594"/>
    <ds:schemaRef ds:uri="d4e4ccaa-c9ad-40f8-a8ae-91f7335040c6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10448</TotalTime>
  <Words>1132</Words>
  <Application>Microsoft Macintosh PowerPoint</Application>
  <PresentationFormat>On-screen Show (16:9)</PresentationFormat>
  <Paragraphs>283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Georgia</vt:lpstr>
      <vt:lpstr>System Font Regular</vt:lpstr>
      <vt:lpstr>Office Theme</vt:lpstr>
      <vt:lpstr>Focus on physicians: the UK 2023 census of  consultant physicians</vt:lpstr>
      <vt:lpstr>The number of physicians in the UK</vt:lpstr>
      <vt:lpstr>Who responded to the census survey?</vt:lpstr>
      <vt:lpstr>Consultant responses by country</vt:lpstr>
      <vt:lpstr>Ethnicity and sex of doctors in the UK</vt:lpstr>
      <vt:lpstr>Number of consultants in each age group</vt:lpstr>
      <vt:lpstr>The number of physicians by specialty</vt:lpstr>
      <vt:lpstr>Women in the workforce over time</vt:lpstr>
      <vt:lpstr>Who employs consultants?</vt:lpstr>
      <vt:lpstr>Full-time vs less-than-full-time and flexible working</vt:lpstr>
      <vt:lpstr>Proportion of consultants in each age bracket who work less than full time</vt:lpstr>
      <vt:lpstr>Do you see acute unselected admissions or look after general internal medicine patients?</vt:lpstr>
      <vt:lpstr>Unselected emergency admissions</vt:lpstr>
      <vt:lpstr>Unselected emergency admissions (continued)</vt:lpstr>
      <vt:lpstr>Rota gaps</vt:lpstr>
      <vt:lpstr>Impact of rota gaps - consultants</vt:lpstr>
      <vt:lpstr>Impact of rota gaps - trainees</vt:lpstr>
      <vt:lpstr>Hospital@home and virtual wards</vt:lpstr>
      <vt:lpstr>Do consultants want to work fewer, more or the same number of PAs in future?</vt:lpstr>
      <vt:lpstr>Job plans</vt:lpstr>
      <vt:lpstr>Job plans (continued)</vt:lpstr>
      <vt:lpstr>Median contracted and programmed  activities (PAs) of consultants</vt:lpstr>
      <vt:lpstr>Did you take your full annual leave allocation for the past year? </vt:lpstr>
      <vt:lpstr>While on annual leave…</vt:lpstr>
      <vt:lpstr>PowerPoint Presentation</vt:lpstr>
      <vt:lpstr>Continuing professional development</vt:lpstr>
      <vt:lpstr>Sick leave</vt:lpstr>
      <vt:lpstr>Are you working in a leadership role?</vt:lpstr>
      <vt:lpstr>Leadership roles</vt:lpstr>
      <vt:lpstr>Consultants and job satisfaction % who said they ‘always’ or ‘often’ felt satisfied with different areas of their work</vt:lpstr>
      <vt:lpstr>Consultant morale</vt:lpstr>
      <vt:lpstr> Consultant morale (continued)</vt:lpstr>
      <vt:lpstr>Consultants and feeling valued % who said they felt valued ‘almost always’ or ‘most of the time’</vt:lpstr>
      <vt:lpstr>Educational and clinical supervision</vt:lpstr>
      <vt:lpstr>Educational and clinical supervision (continued)</vt:lpstr>
      <vt:lpstr>Educational and clinical supervision (continued)</vt:lpstr>
      <vt:lpstr>Consultant retirement</vt:lpstr>
      <vt:lpstr>Do get in touch medicalworkforce.unit@rcp.ac.uk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Todd</dc:creator>
  <cp:lastModifiedBy>Sophie Todd</cp:lastModifiedBy>
  <cp:revision>174</cp:revision>
  <cp:lastPrinted>2023-05-17T15:13:06Z</cp:lastPrinted>
  <dcterms:created xsi:type="dcterms:W3CDTF">2022-07-14T09:57:55Z</dcterms:created>
  <dcterms:modified xsi:type="dcterms:W3CDTF">2024-07-01T14:08:29Z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0x0101005C2DD9D02809E041936C7A3B04097500</vt:lpwstr>
  </property>
  <property fmtid="{D5CDD505-2E9C-101B-9397-08002B2CF9AE}" pid="3" name="MediaServiceImageTags">
    <vt:lpwstr/>
  </property>
</Properties>
</file>