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Lst>
  <p:sldSz cx="6858000" cy="9144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1pPr>
    <a:lvl2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2pPr>
    <a:lvl3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3pPr>
    <a:lvl4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4pPr>
    <a:lvl5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5pPr>
    <a:lvl6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6pPr>
    <a:lvl7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7pPr>
    <a:lvl8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8pPr>
    <a:lvl9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514350" y="1496484"/>
            <a:ext cx="5829300" cy="3183467"/>
          </a:xfrm>
          <a:prstGeom prst="rect">
            <a:avLst/>
          </a:prstGeom>
        </p:spPr>
        <p:txBody>
          <a:bodyPr anchor="b"/>
          <a:lstStyle>
            <a:lvl1pPr algn="ctr">
              <a:defRPr sz="4500"/>
            </a:lvl1pPr>
          </a:lstStyle>
          <a:p>
            <a:pPr/>
            <a:r>
              <a:t>Title Text</a:t>
            </a:r>
          </a:p>
        </p:txBody>
      </p:sp>
      <p:sp>
        <p:nvSpPr>
          <p:cNvPr id="12" name="Body Level One…"/>
          <p:cNvSpPr txBox="1"/>
          <p:nvPr>
            <p:ph type="body" sz="quarter" idx="1"/>
          </p:nvPr>
        </p:nvSpPr>
        <p:spPr>
          <a:xfrm>
            <a:off x="857250" y="4802716"/>
            <a:ext cx="5143500" cy="2207685"/>
          </a:xfrm>
          <a:prstGeom prst="rect">
            <a:avLst/>
          </a:prstGeom>
        </p:spPr>
        <p:txBody>
          <a:bodyPr/>
          <a:lstStyle>
            <a:lvl1pPr marL="0" indent="0" algn="ctr">
              <a:buSzTx/>
              <a:buFontTx/>
              <a:buNone/>
              <a:defRPr sz="1800"/>
            </a:lvl1pPr>
            <a:lvl2pPr marL="0" indent="0" algn="ctr">
              <a:buSzTx/>
              <a:buFontTx/>
              <a:buNone/>
              <a:defRPr sz="1800"/>
            </a:lvl2pPr>
            <a:lvl3pPr marL="0" indent="0" algn="ctr">
              <a:buSzTx/>
              <a:buFontTx/>
              <a:buNone/>
              <a:defRPr sz="1800"/>
            </a:lvl3pPr>
            <a:lvl4pPr marL="0" indent="0" algn="ctr">
              <a:buSzTx/>
              <a:buFontTx/>
              <a:buNone/>
              <a:defRPr sz="1800"/>
            </a:lvl4pPr>
            <a:lvl5pPr marL="0" indent="0" algn="ctr">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467916" y="2279651"/>
            <a:ext cx="5915027" cy="3803651"/>
          </a:xfrm>
          <a:prstGeom prst="rect">
            <a:avLst/>
          </a:prstGeom>
        </p:spPr>
        <p:txBody>
          <a:bodyPr anchor="b"/>
          <a:lstStyle>
            <a:lvl1pPr>
              <a:defRPr sz="4500"/>
            </a:lvl1pPr>
          </a:lstStyle>
          <a:p>
            <a:pPr/>
            <a:r>
              <a:t>Title Text</a:t>
            </a:r>
          </a:p>
        </p:txBody>
      </p:sp>
      <p:sp>
        <p:nvSpPr>
          <p:cNvPr id="30" name="Body Level One…"/>
          <p:cNvSpPr txBox="1"/>
          <p:nvPr>
            <p:ph type="body" sz="quarter" idx="1"/>
          </p:nvPr>
        </p:nvSpPr>
        <p:spPr>
          <a:xfrm>
            <a:off x="467916" y="6119286"/>
            <a:ext cx="5915027" cy="2000251"/>
          </a:xfrm>
          <a:prstGeom prst="rect">
            <a:avLst/>
          </a:prstGeom>
        </p:spPr>
        <p:txBody>
          <a:bodyPr/>
          <a:lstStyle>
            <a:lvl1pPr marL="0" indent="0">
              <a:buSzTx/>
              <a:buFontTx/>
              <a:buNone/>
              <a:defRPr sz="1800"/>
            </a:lvl1pPr>
            <a:lvl2pPr marL="0" indent="0">
              <a:buSzTx/>
              <a:buFontTx/>
              <a:buNone/>
              <a:defRPr sz="1800"/>
            </a:lvl2pPr>
            <a:lvl3pPr marL="0" indent="0">
              <a:buSzTx/>
              <a:buFontTx/>
              <a:buNone/>
              <a:defRPr sz="1800"/>
            </a:lvl3pPr>
            <a:lvl4pPr marL="0" indent="0">
              <a:buSzTx/>
              <a:buFontTx/>
              <a:buNone/>
              <a:defRPr sz="1800"/>
            </a:lvl4pPr>
            <a:lvl5pPr marL="0" indent="0">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471487" y="2434165"/>
            <a:ext cx="2914651" cy="580178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472381" y="486835"/>
            <a:ext cx="5915027" cy="1767419"/>
          </a:xfrm>
          <a:prstGeom prst="rect">
            <a:avLst/>
          </a:prstGeom>
        </p:spPr>
        <p:txBody>
          <a:bodyPr/>
          <a:lstStyle/>
          <a:p>
            <a:pPr/>
            <a:r>
              <a:t>Title Text</a:t>
            </a:r>
          </a:p>
        </p:txBody>
      </p:sp>
      <p:sp>
        <p:nvSpPr>
          <p:cNvPr id="48" name="Body Level One…"/>
          <p:cNvSpPr txBox="1"/>
          <p:nvPr>
            <p:ph type="body" sz="quarter" idx="1"/>
          </p:nvPr>
        </p:nvSpPr>
        <p:spPr>
          <a:xfrm>
            <a:off x="472381" y="2241550"/>
            <a:ext cx="2901257" cy="1098550"/>
          </a:xfrm>
          <a:prstGeom prst="rect">
            <a:avLst/>
          </a:prstGeom>
        </p:spPr>
        <p:txBody>
          <a:bodyPr anchor="b"/>
          <a:lstStyle>
            <a:lvl1pPr marL="0" indent="0">
              <a:buSzTx/>
              <a:buFontTx/>
              <a:buNone/>
              <a:defRPr b="1" sz="1800"/>
            </a:lvl1pPr>
            <a:lvl2pPr marL="0" indent="0">
              <a:buSzTx/>
              <a:buFontTx/>
              <a:buNone/>
              <a:defRPr b="1" sz="1800"/>
            </a:lvl2pPr>
            <a:lvl3pPr marL="0" indent="0">
              <a:buSzTx/>
              <a:buFontTx/>
              <a:buNone/>
              <a:defRPr b="1" sz="1800"/>
            </a:lvl3pPr>
            <a:lvl4pPr marL="0" indent="0">
              <a:buSzTx/>
              <a:buFontTx/>
              <a:buNone/>
              <a:defRPr b="1" sz="1800"/>
            </a:lvl4pPr>
            <a:lvl5pPr marL="0" indent="0">
              <a:buSzTx/>
              <a:buFontTx/>
              <a:buNone/>
              <a:defRPr b="1" sz="18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3471862" y="2241550"/>
            <a:ext cx="2915545" cy="1098550"/>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472381" y="609600"/>
            <a:ext cx="2211884" cy="2133600"/>
          </a:xfrm>
          <a:prstGeom prst="rect">
            <a:avLst/>
          </a:prstGeom>
        </p:spPr>
        <p:txBody>
          <a:bodyPr anchor="b"/>
          <a:lstStyle>
            <a:lvl1pPr>
              <a:defRPr sz="2400"/>
            </a:lvl1pPr>
          </a:lstStyle>
          <a:p>
            <a:pPr/>
            <a:r>
              <a:t>Title Text</a:t>
            </a:r>
          </a:p>
        </p:txBody>
      </p:sp>
      <p:sp>
        <p:nvSpPr>
          <p:cNvPr id="73" name="Body Level One…"/>
          <p:cNvSpPr txBox="1"/>
          <p:nvPr>
            <p:ph type="body" sz="half" idx="1"/>
          </p:nvPr>
        </p:nvSpPr>
        <p:spPr>
          <a:xfrm>
            <a:off x="2915541" y="1316567"/>
            <a:ext cx="3471866" cy="6498170"/>
          </a:xfrm>
          <a:prstGeom prst="rect">
            <a:avLst/>
          </a:prstGeom>
        </p:spPr>
        <p:txBody>
          <a:bodyPr/>
          <a:lstStyle>
            <a:lvl1pPr>
              <a:defRPr sz="2400"/>
            </a:lvl1pPr>
            <a:lvl2pPr marL="538842" indent="-195942">
              <a:defRPr sz="2400"/>
            </a:lvl2pPr>
            <a:lvl3pPr marL="914400" indent="-228600">
              <a:defRPr sz="2400"/>
            </a:lvl3pPr>
            <a:lvl4pPr marL="1303019" indent="-274319">
              <a:defRPr sz="2400"/>
            </a:lvl4pPr>
            <a:lvl5pPr marL="1645920" indent="-274319">
              <a:defRPr sz="24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472381" y="2743200"/>
            <a:ext cx="2211884" cy="5082117"/>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472381" y="609600"/>
            <a:ext cx="2211884" cy="2133600"/>
          </a:xfrm>
          <a:prstGeom prst="rect">
            <a:avLst/>
          </a:prstGeom>
        </p:spPr>
        <p:txBody>
          <a:bodyPr anchor="b"/>
          <a:lstStyle>
            <a:lvl1pPr>
              <a:defRPr sz="2400"/>
            </a:lvl1pPr>
          </a:lstStyle>
          <a:p>
            <a:pPr/>
            <a:r>
              <a:t>Title Text</a:t>
            </a:r>
          </a:p>
        </p:txBody>
      </p:sp>
      <p:sp>
        <p:nvSpPr>
          <p:cNvPr id="83" name="Picture Placeholder 2"/>
          <p:cNvSpPr/>
          <p:nvPr>
            <p:ph type="pic" sz="half" idx="21"/>
          </p:nvPr>
        </p:nvSpPr>
        <p:spPr>
          <a:xfrm>
            <a:off x="2915541" y="1316567"/>
            <a:ext cx="3471866" cy="6498170"/>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472381" y="2743200"/>
            <a:ext cx="2211884" cy="5082117"/>
          </a:xfrm>
          <a:prstGeom prst="rect">
            <a:avLst/>
          </a:prstGeom>
        </p:spPr>
        <p:txBody>
          <a:bodyPr/>
          <a:lstStyle>
            <a:lvl1pPr marL="0" indent="0">
              <a:buSzTx/>
              <a:buFontTx/>
              <a:buNone/>
              <a:defRPr sz="1200"/>
            </a:lvl1pPr>
            <a:lvl2pPr marL="0" indent="0">
              <a:buSzTx/>
              <a:buFontTx/>
              <a:buNone/>
              <a:defRPr sz="1200"/>
            </a:lvl2pPr>
            <a:lvl3pPr marL="0" indent="0">
              <a:buSzTx/>
              <a:buFontTx/>
              <a:buNone/>
              <a:defRPr sz="1200"/>
            </a:lvl3pPr>
            <a:lvl4pPr marL="0" indent="0">
              <a:buSzTx/>
              <a:buFontTx/>
              <a:buNone/>
              <a:defRPr sz="1200"/>
            </a:lvl4pPr>
            <a:lvl5pPr marL="0" indent="0">
              <a:buSzTx/>
              <a:buFontTx/>
              <a:buNone/>
              <a:defRPr sz="12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71487" y="486835"/>
            <a:ext cx="5915027" cy="17674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471487" y="2434165"/>
            <a:ext cx="5915027" cy="580178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166512" y="8615596"/>
            <a:ext cx="220001" cy="205913"/>
          </a:xfrm>
          <a:prstGeom prst="rect">
            <a:avLst/>
          </a:prstGeom>
          <a:ln w="12700">
            <a:miter lim="400000"/>
          </a:ln>
        </p:spPr>
        <p:txBody>
          <a:bodyPr wrap="none" lIns="45718" tIns="45718" rIns="45718" bIns="45718" anchor="ctr">
            <a:spAutoFit/>
          </a:bodyPr>
          <a:lstStyle>
            <a:lvl1pPr algn="r">
              <a:defRPr sz="900">
                <a:solidFill>
                  <a:srgbClr val="888888"/>
                </a:solidFill>
                <a:latin typeface="+mj-lt"/>
                <a:ea typeface="+mj-ea"/>
                <a:cs typeface="+mj-cs"/>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685800" rtl="0" latinLnBrk="0">
        <a:lnSpc>
          <a:spcPct val="90000"/>
        </a:lnSpc>
        <a:spcBef>
          <a:spcPts val="0"/>
        </a:spcBef>
        <a:spcAft>
          <a:spcPts val="0"/>
        </a:spcAft>
        <a:buClrTx/>
        <a:buSzTx/>
        <a:buFontTx/>
        <a:buNone/>
        <a:tabLst/>
        <a:defRPr b="0" baseline="0" cap="none" i="0" spc="0" strike="noStrike" sz="3300" u="none">
          <a:solidFill>
            <a:srgbClr val="000000"/>
          </a:solidFill>
          <a:uFillTx/>
          <a:latin typeface="Calibri Light"/>
          <a:ea typeface="Calibri Light"/>
          <a:cs typeface="Calibri Light"/>
          <a:sym typeface="Calibri Light"/>
        </a:defRPr>
      </a:lvl1pPr>
      <a:lvl2pPr marL="0" marR="0" indent="0" algn="l" defTabSz="685800" rtl="0" latinLnBrk="0">
        <a:lnSpc>
          <a:spcPct val="90000"/>
        </a:lnSpc>
        <a:spcBef>
          <a:spcPts val="0"/>
        </a:spcBef>
        <a:spcAft>
          <a:spcPts val="0"/>
        </a:spcAft>
        <a:buClrTx/>
        <a:buSzTx/>
        <a:buFontTx/>
        <a:buNone/>
        <a:tabLst/>
        <a:defRPr b="0" baseline="0" cap="none" i="0" spc="0" strike="noStrike" sz="3300" u="none">
          <a:solidFill>
            <a:srgbClr val="000000"/>
          </a:solidFill>
          <a:uFillTx/>
          <a:latin typeface="Calibri Light"/>
          <a:ea typeface="Calibri Light"/>
          <a:cs typeface="Calibri Light"/>
          <a:sym typeface="Calibri Light"/>
        </a:defRPr>
      </a:lvl2pPr>
      <a:lvl3pPr marL="0" marR="0" indent="0" algn="l" defTabSz="685800" rtl="0" latinLnBrk="0">
        <a:lnSpc>
          <a:spcPct val="90000"/>
        </a:lnSpc>
        <a:spcBef>
          <a:spcPts val="0"/>
        </a:spcBef>
        <a:spcAft>
          <a:spcPts val="0"/>
        </a:spcAft>
        <a:buClrTx/>
        <a:buSzTx/>
        <a:buFontTx/>
        <a:buNone/>
        <a:tabLst/>
        <a:defRPr b="0" baseline="0" cap="none" i="0" spc="0" strike="noStrike" sz="3300" u="none">
          <a:solidFill>
            <a:srgbClr val="000000"/>
          </a:solidFill>
          <a:uFillTx/>
          <a:latin typeface="Calibri Light"/>
          <a:ea typeface="Calibri Light"/>
          <a:cs typeface="Calibri Light"/>
          <a:sym typeface="Calibri Light"/>
        </a:defRPr>
      </a:lvl3pPr>
      <a:lvl4pPr marL="0" marR="0" indent="0" algn="l" defTabSz="685800" rtl="0" latinLnBrk="0">
        <a:lnSpc>
          <a:spcPct val="90000"/>
        </a:lnSpc>
        <a:spcBef>
          <a:spcPts val="0"/>
        </a:spcBef>
        <a:spcAft>
          <a:spcPts val="0"/>
        </a:spcAft>
        <a:buClrTx/>
        <a:buSzTx/>
        <a:buFontTx/>
        <a:buNone/>
        <a:tabLst/>
        <a:defRPr b="0" baseline="0" cap="none" i="0" spc="0" strike="noStrike" sz="3300" u="none">
          <a:solidFill>
            <a:srgbClr val="000000"/>
          </a:solidFill>
          <a:uFillTx/>
          <a:latin typeface="Calibri Light"/>
          <a:ea typeface="Calibri Light"/>
          <a:cs typeface="Calibri Light"/>
          <a:sym typeface="Calibri Light"/>
        </a:defRPr>
      </a:lvl4pPr>
      <a:lvl5pPr marL="0" marR="0" indent="0" algn="l" defTabSz="685800" rtl="0" latinLnBrk="0">
        <a:lnSpc>
          <a:spcPct val="90000"/>
        </a:lnSpc>
        <a:spcBef>
          <a:spcPts val="0"/>
        </a:spcBef>
        <a:spcAft>
          <a:spcPts val="0"/>
        </a:spcAft>
        <a:buClrTx/>
        <a:buSzTx/>
        <a:buFontTx/>
        <a:buNone/>
        <a:tabLst/>
        <a:defRPr b="0" baseline="0" cap="none" i="0" spc="0" strike="noStrike" sz="3300" u="none">
          <a:solidFill>
            <a:srgbClr val="000000"/>
          </a:solidFill>
          <a:uFillTx/>
          <a:latin typeface="Calibri Light"/>
          <a:ea typeface="Calibri Light"/>
          <a:cs typeface="Calibri Light"/>
          <a:sym typeface="Calibri Light"/>
        </a:defRPr>
      </a:lvl5pPr>
      <a:lvl6pPr marL="0" marR="0" indent="0" algn="l" defTabSz="685800" rtl="0" latinLnBrk="0">
        <a:lnSpc>
          <a:spcPct val="90000"/>
        </a:lnSpc>
        <a:spcBef>
          <a:spcPts val="0"/>
        </a:spcBef>
        <a:spcAft>
          <a:spcPts val="0"/>
        </a:spcAft>
        <a:buClrTx/>
        <a:buSzTx/>
        <a:buFontTx/>
        <a:buNone/>
        <a:tabLst/>
        <a:defRPr b="0" baseline="0" cap="none" i="0" spc="0" strike="noStrike" sz="3300" u="none">
          <a:solidFill>
            <a:srgbClr val="000000"/>
          </a:solidFill>
          <a:uFillTx/>
          <a:latin typeface="Calibri Light"/>
          <a:ea typeface="Calibri Light"/>
          <a:cs typeface="Calibri Light"/>
          <a:sym typeface="Calibri Light"/>
        </a:defRPr>
      </a:lvl6pPr>
      <a:lvl7pPr marL="0" marR="0" indent="0" algn="l" defTabSz="685800" rtl="0" latinLnBrk="0">
        <a:lnSpc>
          <a:spcPct val="90000"/>
        </a:lnSpc>
        <a:spcBef>
          <a:spcPts val="0"/>
        </a:spcBef>
        <a:spcAft>
          <a:spcPts val="0"/>
        </a:spcAft>
        <a:buClrTx/>
        <a:buSzTx/>
        <a:buFontTx/>
        <a:buNone/>
        <a:tabLst/>
        <a:defRPr b="0" baseline="0" cap="none" i="0" spc="0" strike="noStrike" sz="3300" u="none">
          <a:solidFill>
            <a:srgbClr val="000000"/>
          </a:solidFill>
          <a:uFillTx/>
          <a:latin typeface="Calibri Light"/>
          <a:ea typeface="Calibri Light"/>
          <a:cs typeface="Calibri Light"/>
          <a:sym typeface="Calibri Light"/>
        </a:defRPr>
      </a:lvl7pPr>
      <a:lvl8pPr marL="0" marR="0" indent="0" algn="l" defTabSz="685800" rtl="0" latinLnBrk="0">
        <a:lnSpc>
          <a:spcPct val="90000"/>
        </a:lnSpc>
        <a:spcBef>
          <a:spcPts val="0"/>
        </a:spcBef>
        <a:spcAft>
          <a:spcPts val="0"/>
        </a:spcAft>
        <a:buClrTx/>
        <a:buSzTx/>
        <a:buFontTx/>
        <a:buNone/>
        <a:tabLst/>
        <a:defRPr b="0" baseline="0" cap="none" i="0" spc="0" strike="noStrike" sz="3300" u="none">
          <a:solidFill>
            <a:srgbClr val="000000"/>
          </a:solidFill>
          <a:uFillTx/>
          <a:latin typeface="Calibri Light"/>
          <a:ea typeface="Calibri Light"/>
          <a:cs typeface="Calibri Light"/>
          <a:sym typeface="Calibri Light"/>
        </a:defRPr>
      </a:lvl8pPr>
      <a:lvl9pPr marL="0" marR="0" indent="0" algn="l" defTabSz="685800" rtl="0" latinLnBrk="0">
        <a:lnSpc>
          <a:spcPct val="90000"/>
        </a:lnSpc>
        <a:spcBef>
          <a:spcPts val="0"/>
        </a:spcBef>
        <a:spcAft>
          <a:spcPts val="0"/>
        </a:spcAft>
        <a:buClrTx/>
        <a:buSzTx/>
        <a:buFontTx/>
        <a:buNone/>
        <a:tabLst/>
        <a:defRPr b="0" baseline="0" cap="none" i="0" spc="0" strike="noStrike" sz="3300" u="none">
          <a:solidFill>
            <a:srgbClr val="000000"/>
          </a:solidFill>
          <a:uFillTx/>
          <a:latin typeface="Calibri Light"/>
          <a:ea typeface="Calibri Light"/>
          <a:cs typeface="Calibri Light"/>
          <a:sym typeface="Calibri Light"/>
        </a:defRPr>
      </a:lvl9pPr>
    </p:titleStyle>
    <p:bodyStyle>
      <a:lvl1pPr marL="171450" marR="0" indent="-171450" algn="l" defTabSz="685800" rtl="0" latinLnBrk="0">
        <a:lnSpc>
          <a:spcPct val="90000"/>
        </a:lnSpc>
        <a:spcBef>
          <a:spcPts val="700"/>
        </a:spcBef>
        <a:spcAft>
          <a:spcPts val="0"/>
        </a:spcAft>
        <a:buClrTx/>
        <a:buSzPct val="100000"/>
        <a:buFont typeface="Arial"/>
        <a:buChar char="•"/>
        <a:tabLst/>
        <a:defRPr b="0" baseline="0" cap="none" i="0" spc="0" strike="noStrike" sz="2100" u="none">
          <a:solidFill>
            <a:srgbClr val="000000"/>
          </a:solidFill>
          <a:uFillTx/>
          <a:latin typeface="+mj-lt"/>
          <a:ea typeface="+mj-ea"/>
          <a:cs typeface="+mj-cs"/>
          <a:sym typeface="Calibri"/>
        </a:defRPr>
      </a:lvl1pPr>
      <a:lvl2pPr marL="542925" marR="0" indent="-200025" algn="l" defTabSz="685800" rtl="0" latinLnBrk="0">
        <a:lnSpc>
          <a:spcPct val="90000"/>
        </a:lnSpc>
        <a:spcBef>
          <a:spcPts val="700"/>
        </a:spcBef>
        <a:spcAft>
          <a:spcPts val="0"/>
        </a:spcAft>
        <a:buClrTx/>
        <a:buSzPct val="100000"/>
        <a:buFont typeface="Arial"/>
        <a:buChar char="•"/>
        <a:tabLst/>
        <a:defRPr b="0" baseline="0" cap="none" i="0" spc="0" strike="noStrike" sz="2100" u="none">
          <a:solidFill>
            <a:srgbClr val="000000"/>
          </a:solidFill>
          <a:uFillTx/>
          <a:latin typeface="+mj-lt"/>
          <a:ea typeface="+mj-ea"/>
          <a:cs typeface="+mj-cs"/>
          <a:sym typeface="Calibri"/>
        </a:defRPr>
      </a:lvl2pPr>
      <a:lvl3pPr marL="925830" marR="0" indent="-240030" algn="l" defTabSz="685800" rtl="0" latinLnBrk="0">
        <a:lnSpc>
          <a:spcPct val="90000"/>
        </a:lnSpc>
        <a:spcBef>
          <a:spcPts val="700"/>
        </a:spcBef>
        <a:spcAft>
          <a:spcPts val="0"/>
        </a:spcAft>
        <a:buClrTx/>
        <a:buSzPct val="100000"/>
        <a:buFont typeface="Arial"/>
        <a:buChar char="•"/>
        <a:tabLst/>
        <a:defRPr b="0" baseline="0" cap="none" i="0" spc="0" strike="noStrike" sz="2100" u="none">
          <a:solidFill>
            <a:srgbClr val="000000"/>
          </a:solidFill>
          <a:uFillTx/>
          <a:latin typeface="+mj-lt"/>
          <a:ea typeface="+mj-ea"/>
          <a:cs typeface="+mj-cs"/>
          <a:sym typeface="Calibri"/>
        </a:defRPr>
      </a:lvl3pPr>
      <a:lvl4pPr marL="1305657" marR="0" indent="-276957" algn="l" defTabSz="685800" rtl="0" latinLnBrk="0">
        <a:lnSpc>
          <a:spcPct val="90000"/>
        </a:lnSpc>
        <a:spcBef>
          <a:spcPts val="700"/>
        </a:spcBef>
        <a:spcAft>
          <a:spcPts val="0"/>
        </a:spcAft>
        <a:buClrTx/>
        <a:buSzPct val="100000"/>
        <a:buFont typeface="Arial"/>
        <a:buChar char="•"/>
        <a:tabLst/>
        <a:defRPr b="0" baseline="0" cap="none" i="0" spc="0" strike="noStrike" sz="2100" u="none">
          <a:solidFill>
            <a:srgbClr val="000000"/>
          </a:solidFill>
          <a:uFillTx/>
          <a:latin typeface="+mj-lt"/>
          <a:ea typeface="+mj-ea"/>
          <a:cs typeface="+mj-cs"/>
          <a:sym typeface="Calibri"/>
        </a:defRPr>
      </a:lvl4pPr>
      <a:lvl5pPr marL="1648556" marR="0" indent="-276957" algn="l" defTabSz="685800" rtl="0" latinLnBrk="0">
        <a:lnSpc>
          <a:spcPct val="90000"/>
        </a:lnSpc>
        <a:spcBef>
          <a:spcPts val="700"/>
        </a:spcBef>
        <a:spcAft>
          <a:spcPts val="0"/>
        </a:spcAft>
        <a:buClrTx/>
        <a:buSzPct val="100000"/>
        <a:buFont typeface="Arial"/>
        <a:buChar char="•"/>
        <a:tabLst/>
        <a:defRPr b="0" baseline="0" cap="none" i="0" spc="0" strike="noStrike" sz="2100" u="none">
          <a:solidFill>
            <a:srgbClr val="000000"/>
          </a:solidFill>
          <a:uFillTx/>
          <a:latin typeface="+mj-lt"/>
          <a:ea typeface="+mj-ea"/>
          <a:cs typeface="+mj-cs"/>
          <a:sym typeface="Calibri"/>
        </a:defRPr>
      </a:lvl5pPr>
      <a:lvl6pPr marL="1991456" marR="0" indent="-276956" algn="l" defTabSz="685800" rtl="0" latinLnBrk="0">
        <a:lnSpc>
          <a:spcPct val="90000"/>
        </a:lnSpc>
        <a:spcBef>
          <a:spcPts val="700"/>
        </a:spcBef>
        <a:spcAft>
          <a:spcPts val="0"/>
        </a:spcAft>
        <a:buClrTx/>
        <a:buSzPct val="100000"/>
        <a:buFont typeface="Arial"/>
        <a:buChar char="•"/>
        <a:tabLst/>
        <a:defRPr b="0" baseline="0" cap="none" i="0" spc="0" strike="noStrike" sz="2100" u="none">
          <a:solidFill>
            <a:srgbClr val="000000"/>
          </a:solidFill>
          <a:uFillTx/>
          <a:latin typeface="+mj-lt"/>
          <a:ea typeface="+mj-ea"/>
          <a:cs typeface="+mj-cs"/>
          <a:sym typeface="Calibri"/>
        </a:defRPr>
      </a:lvl6pPr>
      <a:lvl7pPr marL="2334356" marR="0" indent="-276956" algn="l" defTabSz="685800" rtl="0" latinLnBrk="0">
        <a:lnSpc>
          <a:spcPct val="90000"/>
        </a:lnSpc>
        <a:spcBef>
          <a:spcPts val="700"/>
        </a:spcBef>
        <a:spcAft>
          <a:spcPts val="0"/>
        </a:spcAft>
        <a:buClrTx/>
        <a:buSzPct val="100000"/>
        <a:buFont typeface="Arial"/>
        <a:buChar char="•"/>
        <a:tabLst/>
        <a:defRPr b="0" baseline="0" cap="none" i="0" spc="0" strike="noStrike" sz="2100" u="none">
          <a:solidFill>
            <a:srgbClr val="000000"/>
          </a:solidFill>
          <a:uFillTx/>
          <a:latin typeface="+mj-lt"/>
          <a:ea typeface="+mj-ea"/>
          <a:cs typeface="+mj-cs"/>
          <a:sym typeface="Calibri"/>
        </a:defRPr>
      </a:lvl7pPr>
      <a:lvl8pPr marL="2677256" marR="0" indent="-276956" algn="l" defTabSz="685800" rtl="0" latinLnBrk="0">
        <a:lnSpc>
          <a:spcPct val="90000"/>
        </a:lnSpc>
        <a:spcBef>
          <a:spcPts val="700"/>
        </a:spcBef>
        <a:spcAft>
          <a:spcPts val="0"/>
        </a:spcAft>
        <a:buClrTx/>
        <a:buSzPct val="100000"/>
        <a:buFont typeface="Arial"/>
        <a:buChar char="•"/>
        <a:tabLst/>
        <a:defRPr b="0" baseline="0" cap="none" i="0" spc="0" strike="noStrike" sz="2100" u="none">
          <a:solidFill>
            <a:srgbClr val="000000"/>
          </a:solidFill>
          <a:uFillTx/>
          <a:latin typeface="+mj-lt"/>
          <a:ea typeface="+mj-ea"/>
          <a:cs typeface="+mj-cs"/>
          <a:sym typeface="Calibri"/>
        </a:defRPr>
      </a:lvl8pPr>
      <a:lvl9pPr marL="3020156" marR="0" indent="-276956" algn="l" defTabSz="685800" rtl="0" latinLnBrk="0">
        <a:lnSpc>
          <a:spcPct val="90000"/>
        </a:lnSpc>
        <a:spcBef>
          <a:spcPts val="700"/>
        </a:spcBef>
        <a:spcAft>
          <a:spcPts val="0"/>
        </a:spcAft>
        <a:buClrTx/>
        <a:buSzPct val="100000"/>
        <a:buFont typeface="Arial"/>
        <a:buChar char="•"/>
        <a:tabLst/>
        <a:defRPr b="0" baseline="0" cap="none" i="0" spc="0" strike="noStrike" sz="2100" u="none">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6" name="Group"/>
          <p:cNvGrpSpPr/>
          <p:nvPr/>
        </p:nvGrpSpPr>
        <p:grpSpPr>
          <a:xfrm>
            <a:off x="8018" y="8352"/>
            <a:ext cx="6857937" cy="9144003"/>
            <a:chOff x="0" y="0"/>
            <a:chExt cx="6857935" cy="9144002"/>
          </a:xfrm>
        </p:grpSpPr>
        <p:pic>
          <p:nvPicPr>
            <p:cNvPr id="94" name="Picture 4" descr="Picture 4"/>
            <p:cNvPicPr>
              <a:picLocks noChangeAspect="1"/>
            </p:cNvPicPr>
            <p:nvPr/>
          </p:nvPicPr>
          <p:blipFill>
            <a:blip r:embed="rId2">
              <a:extLst/>
            </a:blip>
            <a:srcRect l="0" t="0" r="9331" b="0"/>
            <a:stretch>
              <a:fillRect/>
            </a:stretch>
          </p:blipFill>
          <p:spPr>
            <a:xfrm rot="5400000">
              <a:off x="-1143034" y="1143032"/>
              <a:ext cx="9144003" cy="6857936"/>
            </a:xfrm>
            <a:prstGeom prst="rect">
              <a:avLst/>
            </a:prstGeom>
            <a:ln w="12700" cap="flat">
              <a:noFill/>
              <a:miter lim="400000"/>
            </a:ln>
            <a:effectLst/>
          </p:spPr>
        </p:pic>
        <p:pic>
          <p:nvPicPr>
            <p:cNvPr id="95" name="Picture 5" descr="Picture 5"/>
            <p:cNvPicPr>
              <a:picLocks noChangeAspect="1"/>
            </p:cNvPicPr>
            <p:nvPr/>
          </p:nvPicPr>
          <p:blipFill>
            <a:blip r:embed="rId3">
              <a:alphaModFix amt="14564"/>
              <a:extLst/>
            </a:blip>
            <a:stretch>
              <a:fillRect/>
            </a:stretch>
          </p:blipFill>
          <p:spPr>
            <a:xfrm>
              <a:off x="497997" y="1640662"/>
              <a:ext cx="5845840" cy="5845838"/>
            </a:xfrm>
            <a:prstGeom prst="rect">
              <a:avLst/>
            </a:prstGeom>
            <a:ln w="12700" cap="flat">
              <a:noFill/>
              <a:miter lim="400000"/>
            </a:ln>
            <a:effectLst/>
          </p:spPr>
        </p:pic>
      </p:grpSp>
      <p:sp>
        <p:nvSpPr>
          <p:cNvPr id="97" name="Straight Connector 24"/>
          <p:cNvSpPr/>
          <p:nvPr/>
        </p:nvSpPr>
        <p:spPr>
          <a:xfrm>
            <a:off x="191384" y="522766"/>
            <a:ext cx="6432701" cy="1"/>
          </a:xfrm>
          <a:prstGeom prst="line">
            <a:avLst/>
          </a:prstGeom>
          <a:ln w="38100">
            <a:solidFill>
              <a:srgbClr val="000000"/>
            </a:solidFill>
            <a:miter/>
          </a:ln>
        </p:spPr>
        <p:txBody>
          <a:bodyPr lIns="45718" tIns="45718" rIns="45718" bIns="45718"/>
          <a:lstStyle/>
          <a:p>
            <a:pPr/>
          </a:p>
        </p:txBody>
      </p:sp>
      <p:sp>
        <p:nvSpPr>
          <p:cNvPr id="98" name="TextBox 1"/>
          <p:cNvSpPr txBox="1"/>
          <p:nvPr/>
        </p:nvSpPr>
        <p:spPr>
          <a:xfrm>
            <a:off x="237106" y="148573"/>
            <a:ext cx="2141398" cy="37690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150000"/>
              </a:lnSpc>
              <a:defRPr b="1">
                <a:latin typeface="Helvetica Neue"/>
                <a:ea typeface="Helvetica Neue"/>
                <a:cs typeface="Helvetica Neue"/>
                <a:sym typeface="Helvetica Neue"/>
              </a:defRPr>
            </a:lvl1pPr>
          </a:lstStyle>
          <a:p>
            <a:pPr/>
            <a:r>
              <a:t>Teacher Guide</a:t>
            </a:r>
          </a:p>
        </p:txBody>
      </p:sp>
      <p:sp>
        <p:nvSpPr>
          <p:cNvPr id="99" name="TextBox 12"/>
          <p:cNvSpPr txBox="1"/>
          <p:nvPr/>
        </p:nvSpPr>
        <p:spPr>
          <a:xfrm>
            <a:off x="3942843" y="161273"/>
            <a:ext cx="2763408" cy="37690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lnSpc>
                <a:spcPct val="150000"/>
              </a:lnSpc>
              <a:defRPr b="1" i="1">
                <a:latin typeface="Helvetica Neue"/>
                <a:ea typeface="Helvetica Neue"/>
                <a:cs typeface="Helvetica Neue"/>
                <a:sym typeface="Helvetica Neue"/>
              </a:defRPr>
            </a:lvl1pPr>
          </a:lstStyle>
          <a:p>
            <a:pPr/>
            <a:r>
              <a:t>“Come One, Come All!”</a:t>
            </a:r>
          </a:p>
        </p:txBody>
      </p:sp>
      <p:sp>
        <p:nvSpPr>
          <p:cNvPr id="100" name="TextBox 2"/>
          <p:cNvSpPr txBox="1"/>
          <p:nvPr/>
        </p:nvSpPr>
        <p:spPr>
          <a:xfrm>
            <a:off x="203560" y="1205510"/>
            <a:ext cx="3178687" cy="1947359"/>
          </a:xfrm>
          <a:prstGeom prst="rect">
            <a:avLst/>
          </a:prstGeom>
          <a:ln w="19050">
            <a:solidFill>
              <a:srgbClr val="000000"/>
            </a:solidFill>
          </a:ln>
          <a:extLst>
            <a:ext uri="{C572A759-6A51-4108-AA02-DFA0A04FC94B}">
              <ma14:wrappingTextBoxFlag xmlns:ma14="http://schemas.microsoft.com/office/mac/drawingml/2011/main" val="1"/>
            </a:ext>
          </a:extLst>
        </p:spPr>
        <p:txBody>
          <a:bodyPr lIns="45718" tIns="45718" rIns="45718" bIns="45718">
            <a:spAutoFit/>
          </a:bodyPr>
          <a:lstStyle/>
          <a:p>
            <a:pPr algn="ctr" defTabSz="685800">
              <a:lnSpc>
                <a:spcPct val="150000"/>
              </a:lnSpc>
              <a:spcBef>
                <a:spcPts val="700"/>
              </a:spcBef>
              <a:defRPr b="1" sz="1300" u="sng">
                <a:latin typeface="Helvetica Neue"/>
                <a:ea typeface="Helvetica Neue"/>
                <a:cs typeface="Helvetica Neue"/>
                <a:sym typeface="Helvetica Neue"/>
              </a:defRPr>
            </a:pPr>
            <a:r>
              <a:t>Overview</a:t>
            </a:r>
          </a:p>
          <a:p>
            <a:pPr defTabSz="685800">
              <a:lnSpc>
                <a:spcPct val="150000"/>
              </a:lnSpc>
              <a:spcBef>
                <a:spcPts val="300"/>
              </a:spcBef>
              <a:defRPr sz="1200">
                <a:latin typeface="Helvetica Neue"/>
                <a:ea typeface="Helvetica Neue"/>
                <a:cs typeface="Helvetica Neue"/>
                <a:sym typeface="Helvetica Neue"/>
              </a:defRPr>
            </a:pPr>
            <a:r>
              <a:t>Students will work in groups to create an attractive and clever advertisement for an old semi-medical recipe found in the archives. They will study the herbarium and discover the ingredients used and devise a way to sell that recipe to the public at large. </a:t>
            </a:r>
          </a:p>
        </p:txBody>
      </p:sp>
      <p:sp>
        <p:nvSpPr>
          <p:cNvPr id="101" name="TextBox 3"/>
          <p:cNvSpPr txBox="1"/>
          <p:nvPr/>
        </p:nvSpPr>
        <p:spPr>
          <a:xfrm>
            <a:off x="3476842" y="1205508"/>
            <a:ext cx="3178687" cy="4141399"/>
          </a:xfrm>
          <a:prstGeom prst="rect">
            <a:avLst/>
          </a:prstGeom>
          <a:ln w="19050">
            <a:solidFill>
              <a:srgbClr val="000000"/>
            </a:solidFill>
          </a:ln>
          <a:extLst>
            <a:ext uri="{C572A759-6A51-4108-AA02-DFA0A04FC94B}">
              <ma14:wrappingTextBoxFlag xmlns:ma14="http://schemas.microsoft.com/office/mac/drawingml/2011/main" val="1"/>
            </a:ext>
          </a:extLst>
        </p:spPr>
        <p:txBody>
          <a:bodyPr lIns="45718" tIns="45718" rIns="45718" bIns="45718">
            <a:spAutoFit/>
          </a:bodyPr>
          <a:lstStyle/>
          <a:p>
            <a:pPr indent="91439" algn="ctr">
              <a:lnSpc>
                <a:spcPct val="150000"/>
              </a:lnSpc>
              <a:defRPr b="1" sz="1300" u="sng">
                <a:latin typeface="Helvetica Neue"/>
                <a:ea typeface="Helvetica Neue"/>
                <a:cs typeface="Helvetica Neue"/>
                <a:sym typeface="Helvetica Neue"/>
              </a:defRPr>
            </a:pPr>
            <a:r>
              <a:t>Supplies, Equipment &amp; Resources</a:t>
            </a:r>
          </a:p>
          <a:p>
            <a:pPr indent="91439">
              <a:lnSpc>
                <a:spcPct val="120000"/>
              </a:lnSpc>
              <a:defRPr b="1" sz="1200">
                <a:latin typeface="Helvetica Neue"/>
                <a:ea typeface="Helvetica Neue"/>
                <a:cs typeface="Helvetica Neue"/>
                <a:sym typeface="Helvetica Neue"/>
              </a:defRPr>
            </a:pPr>
            <a:r>
              <a:t>We Supply</a:t>
            </a:r>
          </a:p>
          <a:p>
            <a:pPr marL="45720" defTabSz="685800">
              <a:lnSpc>
                <a:spcPct val="120000"/>
              </a:lnSpc>
              <a:spcBef>
                <a:spcPts val="400"/>
              </a:spcBef>
              <a:buSzPct val="100000"/>
              <a:buFont typeface="Arial"/>
              <a:buChar char="•"/>
              <a:defRPr sz="1200">
                <a:latin typeface="Helvetica Neue"/>
                <a:ea typeface="Helvetica Neue"/>
                <a:cs typeface="Helvetica Neue"/>
                <a:sym typeface="Helvetica Neue"/>
              </a:defRPr>
            </a:pPr>
            <a:r>
              <a:t> Images marked with an ORANGE  icon on the label from the felt folder titled RCPE ARCHIVE. See below for a complete list.</a:t>
            </a:r>
          </a:p>
          <a:p>
            <a:pPr marL="45720" defTabSz="685800">
              <a:lnSpc>
                <a:spcPct val="120000"/>
              </a:lnSpc>
              <a:spcBef>
                <a:spcPts val="400"/>
              </a:spcBef>
              <a:buSzPct val="100000"/>
              <a:buFont typeface="Arial"/>
              <a:buChar char="•"/>
              <a:defRPr sz="1200">
                <a:latin typeface="Helvetica Neue"/>
                <a:ea typeface="Helvetica Neue"/>
                <a:cs typeface="Helvetica Neue"/>
                <a:sym typeface="Helvetica Neue"/>
              </a:defRPr>
            </a:pPr>
            <a:r>
              <a:t> Objects from the box marked with an ORANGE icon on their individual interpretation cards. See below for a complete list.</a:t>
            </a:r>
          </a:p>
          <a:p>
            <a:pPr marL="45720" defTabSz="685800">
              <a:lnSpc>
                <a:spcPct val="120000"/>
              </a:lnSpc>
              <a:spcBef>
                <a:spcPts val="400"/>
              </a:spcBef>
              <a:buSzPct val="100000"/>
              <a:buFont typeface="Arial"/>
              <a:buChar char="•"/>
              <a:defRPr sz="1200">
                <a:latin typeface="Helvetica Neue"/>
                <a:ea typeface="Helvetica Neue"/>
                <a:cs typeface="Helvetica Neue"/>
                <a:sym typeface="Helvetica Neue"/>
              </a:defRPr>
            </a:pPr>
            <a:r>
              <a:t> The teacher guide and master worksheets that are found in the “Come One, Come All!” folder.</a:t>
            </a:r>
          </a:p>
          <a:p>
            <a:pPr marL="45720" defTabSz="685800">
              <a:lnSpc>
                <a:spcPct val="120000"/>
              </a:lnSpc>
              <a:spcBef>
                <a:spcPts val="400"/>
              </a:spcBef>
              <a:buSzPct val="100000"/>
              <a:buFont typeface="Arial"/>
              <a:buChar char="•"/>
              <a:defRPr sz="1200">
                <a:latin typeface="Helvetica Neue"/>
                <a:ea typeface="Helvetica Neue"/>
                <a:cs typeface="Helvetica Neue"/>
                <a:sym typeface="Helvetica Neue"/>
              </a:defRPr>
            </a:pPr>
            <a:r>
              <a:t> A3 size blank advertising banners.</a:t>
            </a:r>
          </a:p>
          <a:p>
            <a:pPr indent="91439">
              <a:lnSpc>
                <a:spcPct val="120000"/>
              </a:lnSpc>
              <a:defRPr b="1" sz="1200">
                <a:latin typeface="Helvetica Neue"/>
                <a:ea typeface="Helvetica Neue"/>
                <a:cs typeface="Helvetica Neue"/>
                <a:sym typeface="Helvetica Neue"/>
              </a:defRPr>
            </a:pPr>
            <a:r>
              <a:t>We Will Ask You To Provide</a:t>
            </a:r>
          </a:p>
          <a:p>
            <a:pPr indent="91439">
              <a:lnSpc>
                <a:spcPct val="120000"/>
              </a:lnSpc>
              <a:defRPr b="1" sz="500">
                <a:latin typeface="Helvetica Neue"/>
                <a:ea typeface="Helvetica Neue"/>
                <a:cs typeface="Helvetica Neue"/>
                <a:sym typeface="Helvetica Neue"/>
              </a:defRPr>
            </a:pPr>
          </a:p>
          <a:p>
            <a:pPr marL="164632" indent="-130342">
              <a:lnSpc>
                <a:spcPct val="120000"/>
              </a:lnSpc>
              <a:buSzPct val="100000"/>
              <a:buChar char="•"/>
              <a:defRPr sz="1300">
                <a:latin typeface="Helvetica Neue"/>
                <a:ea typeface="Helvetica Neue"/>
                <a:cs typeface="Helvetica Neue"/>
                <a:sym typeface="Helvetica Neue"/>
              </a:defRPr>
            </a:pPr>
            <a:r>
              <a:t>Coloured Pencils, Markers, Crayons</a:t>
            </a:r>
          </a:p>
          <a:p>
            <a:pPr marL="164632" indent="-130342">
              <a:lnSpc>
                <a:spcPct val="120000"/>
              </a:lnSpc>
              <a:buSzPct val="100000"/>
              <a:buChar char="•"/>
              <a:defRPr sz="1300">
                <a:latin typeface="Helvetica Neue"/>
                <a:ea typeface="Helvetica Neue"/>
                <a:cs typeface="Helvetica Neue"/>
                <a:sym typeface="Helvetica Neue"/>
              </a:defRPr>
            </a:pPr>
            <a:r>
              <a:t>Rulers (if desired)</a:t>
            </a:r>
          </a:p>
          <a:p>
            <a:pPr marL="164632" indent="-130342">
              <a:lnSpc>
                <a:spcPct val="120000"/>
              </a:lnSpc>
              <a:buSzPct val="100000"/>
              <a:buChar char="•"/>
              <a:defRPr sz="1300">
                <a:latin typeface="Helvetica Neue"/>
                <a:ea typeface="Helvetica Neue"/>
                <a:cs typeface="Helvetica Neue"/>
                <a:sym typeface="Helvetica Neue"/>
              </a:defRPr>
            </a:pPr>
            <a:r>
              <a:t>Pencils</a:t>
            </a:r>
          </a:p>
        </p:txBody>
      </p:sp>
      <p:sp>
        <p:nvSpPr>
          <p:cNvPr id="102" name="TextBox 6"/>
          <p:cNvSpPr txBox="1"/>
          <p:nvPr/>
        </p:nvSpPr>
        <p:spPr>
          <a:xfrm>
            <a:off x="3476842" y="5476353"/>
            <a:ext cx="3178687" cy="3426487"/>
          </a:xfrm>
          <a:prstGeom prst="rect">
            <a:avLst/>
          </a:prstGeom>
          <a:ln w="19050">
            <a:solidFill>
              <a:srgbClr val="000000"/>
            </a:solidFill>
          </a:ln>
          <a:extLst>
            <a:ext uri="{C572A759-6A51-4108-AA02-DFA0A04FC94B}">
              <ma14:wrappingTextBoxFlag xmlns:ma14="http://schemas.microsoft.com/office/mac/drawingml/2011/main" val="1"/>
            </a:ext>
          </a:extLst>
        </p:spPr>
        <p:txBody>
          <a:bodyPr lIns="45718" tIns="45718" rIns="45718" bIns="45718">
            <a:spAutoFit/>
          </a:bodyPr>
          <a:lstStyle/>
          <a:p>
            <a:pPr algn="ctr" defTabSz="685800">
              <a:lnSpc>
                <a:spcPct val="90000"/>
              </a:lnSpc>
              <a:spcBef>
                <a:spcPts val="700"/>
              </a:spcBef>
              <a:defRPr b="1" sz="1300" u="sng">
                <a:latin typeface="Helvetica Neue"/>
                <a:ea typeface="Helvetica Neue"/>
                <a:cs typeface="Helvetica Neue"/>
                <a:sym typeface="Helvetica Neue"/>
              </a:defRPr>
            </a:pPr>
            <a:r>
              <a:t>From The Box</a:t>
            </a:r>
          </a:p>
          <a:p>
            <a:pPr defTabSz="685800">
              <a:lnSpc>
                <a:spcPct val="90000"/>
              </a:lnSpc>
              <a:spcBef>
                <a:spcPts val="700"/>
              </a:spcBef>
              <a:defRPr b="1" sz="100" u="sng">
                <a:latin typeface="Helvetica Neue"/>
                <a:ea typeface="Helvetica Neue"/>
                <a:cs typeface="Helvetica Neue"/>
                <a:sym typeface="Helvetica Neue"/>
              </a:defRPr>
            </a:pPr>
          </a:p>
          <a:p>
            <a:pPr defTabSz="685800">
              <a:lnSpc>
                <a:spcPct val="110000"/>
              </a:lnSpc>
              <a:spcBef>
                <a:spcPts val="700"/>
              </a:spcBef>
              <a:buSzPct val="100000"/>
              <a:buFont typeface="Arial"/>
              <a:buChar char="•"/>
              <a:defRPr sz="1200">
                <a:latin typeface="Helvetica Neue"/>
                <a:ea typeface="Helvetica Neue"/>
                <a:cs typeface="Helvetica Neue"/>
                <a:sym typeface="Helvetica Neue"/>
              </a:defRPr>
            </a:pPr>
            <a:r>
              <a:t> Herbarium: “A Salve for Speedy Healing of Wounds”</a:t>
            </a:r>
          </a:p>
          <a:p>
            <a:pPr defTabSz="685800">
              <a:lnSpc>
                <a:spcPct val="110000"/>
              </a:lnSpc>
              <a:spcBef>
                <a:spcPts val="700"/>
              </a:spcBef>
              <a:buSzPct val="100000"/>
              <a:buFont typeface="Arial"/>
              <a:buChar char="•"/>
              <a:defRPr sz="1200">
                <a:latin typeface="Helvetica Neue"/>
                <a:ea typeface="Helvetica Neue"/>
                <a:cs typeface="Helvetica Neue"/>
                <a:sym typeface="Helvetica Neue"/>
              </a:defRPr>
            </a:pPr>
            <a:r>
              <a:t> Herbarium: “Juices Against Scurvy” </a:t>
            </a:r>
          </a:p>
          <a:p>
            <a:pPr>
              <a:lnSpc>
                <a:spcPct val="110000"/>
              </a:lnSpc>
              <a:buSzPct val="100000"/>
              <a:buFont typeface="Arial"/>
              <a:buChar char="•"/>
              <a:defRPr sz="1200"/>
            </a:pPr>
            <a:r>
              <a:t> Herbarium: “Freckles and Spots </a:t>
            </a:r>
          </a:p>
          <a:p>
            <a:pPr>
              <a:lnSpc>
                <a:spcPct val="110000"/>
              </a:lnSpc>
              <a:defRPr sz="1200"/>
            </a:pPr>
            <a:r>
              <a:t>in the Face”</a:t>
            </a:r>
          </a:p>
          <a:p>
            <a:pPr defTabSz="685800">
              <a:lnSpc>
                <a:spcPct val="110000"/>
              </a:lnSpc>
              <a:spcBef>
                <a:spcPts val="700"/>
              </a:spcBef>
              <a:buSzPct val="100000"/>
              <a:buFont typeface="Arial"/>
              <a:buChar char="•"/>
              <a:defRPr sz="1200">
                <a:latin typeface="Helvetica Neue"/>
                <a:ea typeface="Helvetica Neue"/>
                <a:cs typeface="Helvetica Neue"/>
                <a:sym typeface="Helvetica Neue"/>
              </a:defRPr>
            </a:pPr>
            <a:r>
              <a:t> Herbarium: “Inflammation of the Throat”</a:t>
            </a:r>
          </a:p>
          <a:p>
            <a:pPr defTabSz="685800">
              <a:lnSpc>
                <a:spcPct val="110000"/>
              </a:lnSpc>
              <a:spcBef>
                <a:spcPts val="700"/>
              </a:spcBef>
              <a:buSzPct val="100000"/>
              <a:buFont typeface="Arial"/>
              <a:buChar char="•"/>
              <a:defRPr sz="1200">
                <a:latin typeface="Helvetica Neue"/>
                <a:ea typeface="Helvetica Neue"/>
                <a:cs typeface="Helvetica Neue"/>
                <a:sym typeface="Helvetica Neue"/>
              </a:defRPr>
            </a:pPr>
            <a:r>
              <a:t> Leech </a:t>
            </a:r>
            <a:r>
              <a:rPr i="1"/>
              <a:t>Hirudo Medicinalis</a:t>
            </a:r>
          </a:p>
          <a:p>
            <a:pPr defTabSz="685800">
              <a:lnSpc>
                <a:spcPct val="110000"/>
              </a:lnSpc>
              <a:spcBef>
                <a:spcPts val="700"/>
              </a:spcBef>
              <a:buSzPct val="100000"/>
              <a:buFont typeface="Arial"/>
              <a:buChar char="•"/>
              <a:defRPr sz="1200">
                <a:latin typeface="Helvetica Neue"/>
                <a:ea typeface="Helvetica Neue"/>
                <a:cs typeface="Helvetica Neue"/>
                <a:sym typeface="Helvetica Neue"/>
              </a:defRPr>
            </a:pPr>
            <a:r>
              <a:t> Cupping Vessel</a:t>
            </a:r>
          </a:p>
          <a:p>
            <a:pPr defTabSz="685800">
              <a:lnSpc>
                <a:spcPct val="110000"/>
              </a:lnSpc>
              <a:spcBef>
                <a:spcPts val="700"/>
              </a:spcBef>
              <a:buSzPct val="100000"/>
              <a:buFont typeface="Arial"/>
              <a:buChar char="•"/>
              <a:defRPr sz="1200">
                <a:latin typeface="Helvetica Neue"/>
                <a:ea typeface="Helvetica Neue"/>
                <a:cs typeface="Helvetica Neue"/>
                <a:sym typeface="Helvetica Neue"/>
              </a:defRPr>
            </a:pPr>
            <a:r>
              <a:t> Lancet</a:t>
            </a:r>
          </a:p>
          <a:p>
            <a:pPr defTabSz="685800">
              <a:lnSpc>
                <a:spcPct val="110000"/>
              </a:lnSpc>
              <a:spcBef>
                <a:spcPts val="700"/>
              </a:spcBef>
              <a:buSzPct val="100000"/>
              <a:buFont typeface="Arial"/>
              <a:buChar char="•"/>
              <a:defRPr sz="1200">
                <a:latin typeface="Helvetica Neue"/>
                <a:ea typeface="Helvetica Neue"/>
                <a:cs typeface="Helvetica Neue"/>
                <a:sym typeface="Helvetica Neue"/>
              </a:defRPr>
            </a:pPr>
            <a:r>
              <a:t> Bleeding bowl</a:t>
            </a:r>
          </a:p>
          <a:p>
            <a:pPr algn="ctr" defTabSz="685800">
              <a:lnSpc>
                <a:spcPct val="110000"/>
              </a:lnSpc>
              <a:spcBef>
                <a:spcPts val="700"/>
              </a:spcBef>
              <a:defRPr sz="1200">
                <a:latin typeface="Helvetica Neue"/>
                <a:ea typeface="Helvetica Neue"/>
                <a:cs typeface="Helvetica Neue"/>
                <a:sym typeface="Helvetica Neue"/>
              </a:defRPr>
            </a:pPr>
            <a:r>
              <a:t>*** Please note - the herbarium bottles do NOT open ***</a:t>
            </a:r>
          </a:p>
        </p:txBody>
      </p:sp>
      <p:sp>
        <p:nvSpPr>
          <p:cNvPr id="103" name="From the felt folder labeled as ARCHIVES…"/>
          <p:cNvSpPr txBox="1"/>
          <p:nvPr/>
        </p:nvSpPr>
        <p:spPr>
          <a:xfrm>
            <a:off x="184535" y="3258696"/>
            <a:ext cx="3197711" cy="4184723"/>
          </a:xfrm>
          <a:prstGeom prst="rect">
            <a:avLst/>
          </a:prstGeom>
          <a:ln w="19050">
            <a:solidFill>
              <a:srgbClr val="000000"/>
            </a:solidFill>
          </a:ln>
          <a:extLst>
            <a:ext uri="{C572A759-6A51-4108-AA02-DFA0A04FC94B}">
              <ma14:wrappingTextBoxFlag xmlns:ma14="http://schemas.microsoft.com/office/mac/drawingml/2011/main" val="1"/>
            </a:ext>
          </a:extLst>
        </p:spPr>
        <p:txBody>
          <a:bodyPr lIns="45718" tIns="45718" rIns="45718" bIns="45718">
            <a:spAutoFit/>
          </a:bodyPr>
          <a:lstStyle/>
          <a:p>
            <a:pPr algn="ctr" defTabSz="685800">
              <a:lnSpc>
                <a:spcPct val="90000"/>
              </a:lnSpc>
              <a:spcBef>
                <a:spcPts val="700"/>
              </a:spcBef>
              <a:defRPr b="1" sz="1300" u="sng">
                <a:latin typeface="Helvetica Neue"/>
                <a:ea typeface="Helvetica Neue"/>
                <a:cs typeface="Helvetica Neue"/>
                <a:sym typeface="Helvetica Neue"/>
              </a:defRPr>
            </a:pPr>
            <a:r>
              <a:t>From the felt folder labeled as ARCHIVES</a:t>
            </a:r>
          </a:p>
          <a:p>
            <a:pPr defTabSz="685800">
              <a:lnSpc>
                <a:spcPct val="90000"/>
              </a:lnSpc>
              <a:spcBef>
                <a:spcPts val="700"/>
              </a:spcBef>
              <a:defRPr sz="200">
                <a:latin typeface="Helvetica Neue"/>
                <a:ea typeface="Helvetica Neue"/>
                <a:cs typeface="Helvetica Neue"/>
                <a:sym typeface="Helvetica Neue"/>
              </a:defRPr>
            </a:pPr>
          </a:p>
          <a:p>
            <a:pPr defTabSz="685800">
              <a:lnSpc>
                <a:spcPct val="120000"/>
              </a:lnSpc>
              <a:spcBef>
                <a:spcPts val="700"/>
              </a:spcBef>
              <a:buSzPct val="100000"/>
              <a:buFont typeface="Arial"/>
              <a:buChar char="•"/>
              <a:defRPr sz="1200">
                <a:latin typeface="Helvetica Neue"/>
                <a:ea typeface="Helvetica Neue"/>
                <a:cs typeface="Helvetica Neue"/>
                <a:sym typeface="Helvetica Neue"/>
              </a:defRPr>
            </a:pPr>
            <a:r>
              <a:t> Recipe for “Freckles and Spots </a:t>
            </a:r>
          </a:p>
          <a:p>
            <a:pPr>
              <a:lnSpc>
                <a:spcPct val="110000"/>
              </a:lnSpc>
              <a:defRPr sz="1200"/>
            </a:pPr>
            <a:r>
              <a:t>in the Face”</a:t>
            </a:r>
          </a:p>
          <a:p>
            <a:pPr defTabSz="685800">
              <a:lnSpc>
                <a:spcPct val="120000"/>
              </a:lnSpc>
              <a:spcBef>
                <a:spcPts val="700"/>
              </a:spcBef>
              <a:buSzPct val="100000"/>
              <a:buFont typeface="Arial"/>
              <a:buChar char="•"/>
              <a:defRPr sz="1200">
                <a:latin typeface="Helvetica Neue"/>
                <a:ea typeface="Helvetica Neue"/>
                <a:cs typeface="Helvetica Neue"/>
                <a:sym typeface="Helvetica Neue"/>
              </a:defRPr>
            </a:pPr>
            <a:r>
              <a:t> Recipe for “Juices Against Scurvy”</a:t>
            </a:r>
          </a:p>
          <a:p>
            <a:pPr defTabSz="685800">
              <a:lnSpc>
                <a:spcPct val="120000"/>
              </a:lnSpc>
              <a:spcBef>
                <a:spcPts val="700"/>
              </a:spcBef>
              <a:buSzPct val="100000"/>
              <a:buFont typeface="Arial"/>
              <a:buChar char="•"/>
              <a:defRPr sz="1200">
                <a:latin typeface="Helvetica Neue"/>
                <a:ea typeface="Helvetica Neue"/>
                <a:cs typeface="Helvetica Neue"/>
                <a:sym typeface="Helvetica Neue"/>
              </a:defRPr>
            </a:pPr>
            <a:r>
              <a:t> Recipe for  “A Salve for Speedy Healing of Wounds”</a:t>
            </a:r>
          </a:p>
          <a:p>
            <a:pPr defTabSz="685800">
              <a:lnSpc>
                <a:spcPct val="120000"/>
              </a:lnSpc>
              <a:spcBef>
                <a:spcPts val="700"/>
              </a:spcBef>
              <a:buSzPct val="100000"/>
              <a:buFont typeface="Arial"/>
              <a:buChar char="•"/>
              <a:defRPr sz="1200">
                <a:latin typeface="Helvetica Neue"/>
                <a:ea typeface="Helvetica Neue"/>
                <a:cs typeface="Helvetica Neue"/>
                <a:sym typeface="Helvetica Neue"/>
              </a:defRPr>
            </a:pPr>
            <a:r>
              <a:t> Recipe for “Inflammation of the Throat” </a:t>
            </a:r>
          </a:p>
          <a:p>
            <a:pPr defTabSz="685800">
              <a:lnSpc>
                <a:spcPct val="120000"/>
              </a:lnSpc>
              <a:spcBef>
                <a:spcPts val="700"/>
              </a:spcBef>
              <a:buSzPct val="100000"/>
              <a:buFont typeface="Arial"/>
              <a:buChar char="•"/>
              <a:defRPr sz="1200">
                <a:latin typeface="Helvetica Neue"/>
                <a:ea typeface="Helvetica Neue"/>
                <a:cs typeface="Helvetica Neue"/>
                <a:sym typeface="Helvetica Neue"/>
              </a:defRPr>
            </a:pPr>
            <a:r>
              <a:t> Pharmacy Leech Jar</a:t>
            </a:r>
          </a:p>
          <a:p>
            <a:pPr defTabSz="685800">
              <a:lnSpc>
                <a:spcPct val="120000"/>
              </a:lnSpc>
              <a:spcBef>
                <a:spcPts val="700"/>
              </a:spcBef>
              <a:buSzPct val="100000"/>
              <a:buFont typeface="Arial"/>
              <a:buChar char="•"/>
              <a:defRPr sz="1200">
                <a:latin typeface="Helvetica Neue"/>
                <a:ea typeface="Helvetica Neue"/>
                <a:cs typeface="Helvetica Neue"/>
                <a:sym typeface="Helvetica Neue"/>
              </a:defRPr>
            </a:pPr>
            <a:r>
              <a:t> Medicinal Leech </a:t>
            </a:r>
          </a:p>
          <a:p>
            <a:pPr defTabSz="685800">
              <a:lnSpc>
                <a:spcPct val="120000"/>
              </a:lnSpc>
              <a:spcBef>
                <a:spcPts val="700"/>
              </a:spcBef>
              <a:buSzPct val="100000"/>
              <a:buFont typeface="Arial"/>
              <a:buChar char="•"/>
              <a:defRPr sz="1200">
                <a:latin typeface="Helvetica Neue"/>
                <a:ea typeface="Helvetica Neue"/>
                <a:cs typeface="Helvetica Neue"/>
                <a:sym typeface="Helvetica Neue"/>
              </a:defRPr>
            </a:pPr>
            <a:r>
              <a:t> Medicinal Leech (Detail)</a:t>
            </a:r>
          </a:p>
          <a:p>
            <a:pPr defTabSz="685800">
              <a:lnSpc>
                <a:spcPct val="120000"/>
              </a:lnSpc>
              <a:spcBef>
                <a:spcPts val="700"/>
              </a:spcBef>
              <a:buSzPct val="100000"/>
              <a:buFont typeface="Arial"/>
              <a:buChar char="•"/>
              <a:defRPr sz="1200">
                <a:latin typeface="Helvetica Neue"/>
                <a:ea typeface="Helvetica Neue"/>
                <a:cs typeface="Helvetica Neue"/>
                <a:sym typeface="Helvetica Neue"/>
              </a:defRPr>
            </a:pPr>
            <a:r>
              <a:t> Bronze Cupping Cup</a:t>
            </a:r>
          </a:p>
          <a:p>
            <a:pPr defTabSz="685800">
              <a:lnSpc>
                <a:spcPct val="120000"/>
              </a:lnSpc>
              <a:spcBef>
                <a:spcPts val="700"/>
              </a:spcBef>
              <a:buSzPct val="100000"/>
              <a:buFont typeface="Arial"/>
              <a:buChar char="•"/>
              <a:defRPr sz="1200">
                <a:latin typeface="Helvetica Neue"/>
                <a:ea typeface="Helvetica Neue"/>
                <a:cs typeface="Helvetica Neue"/>
                <a:sym typeface="Helvetica Neue"/>
              </a:defRPr>
            </a:pPr>
            <a:r>
              <a:t> Glass Cup</a:t>
            </a:r>
          </a:p>
          <a:p>
            <a:pPr defTabSz="685800">
              <a:lnSpc>
                <a:spcPct val="120000"/>
              </a:lnSpc>
              <a:spcBef>
                <a:spcPts val="700"/>
              </a:spcBef>
              <a:buSzPct val="100000"/>
              <a:buFont typeface="Arial"/>
              <a:buChar char="•"/>
              <a:defRPr sz="1200">
                <a:latin typeface="Helvetica Neue"/>
                <a:ea typeface="Helvetica Neue"/>
                <a:cs typeface="Helvetica Neue"/>
                <a:sym typeface="Helvetica Neue"/>
              </a:defRPr>
            </a:pPr>
            <a:r>
              <a:t> “A Treatise Concerning Bleeding” Parts 1 - 3</a:t>
            </a:r>
          </a:p>
        </p:txBody>
      </p:sp>
      <p:grpSp>
        <p:nvGrpSpPr>
          <p:cNvPr id="106" name="Group"/>
          <p:cNvGrpSpPr/>
          <p:nvPr/>
        </p:nvGrpSpPr>
        <p:grpSpPr>
          <a:xfrm>
            <a:off x="141252" y="8090741"/>
            <a:ext cx="851964" cy="835160"/>
            <a:chOff x="0" y="0"/>
            <a:chExt cx="851963" cy="835159"/>
          </a:xfrm>
        </p:grpSpPr>
        <p:sp>
          <p:nvSpPr>
            <p:cNvPr id="104" name="Oval"/>
            <p:cNvSpPr/>
            <p:nvPr/>
          </p:nvSpPr>
          <p:spPr>
            <a:xfrm>
              <a:off x="0" y="7761"/>
              <a:ext cx="851964" cy="827399"/>
            </a:xfrm>
            <a:prstGeom prst="ellipse">
              <a:avLst/>
            </a:prstGeom>
            <a:solidFill>
              <a:schemeClr val="accent2"/>
            </a:solidFill>
            <a:ln w="12700" cap="flat">
              <a:solidFill>
                <a:schemeClr val="accent2">
                  <a:satOff val="-18194"/>
                  <a:lumOff val="-11215"/>
                </a:schemeClr>
              </a:solidFill>
              <a:prstDash val="solid"/>
              <a:miter lim="800000"/>
            </a:ln>
            <a:effectLst/>
          </p:spPr>
          <p:txBody>
            <a:bodyPr wrap="square" lIns="45719" tIns="45719" rIns="45719" bIns="45719" numCol="1" anchor="ctr">
              <a:noAutofit/>
            </a:bodyPr>
            <a:lstStyle/>
            <a:p>
              <a:pPr>
                <a:defRPr>
                  <a:solidFill>
                    <a:srgbClr val="FFFFFF"/>
                  </a:solidFill>
                  <a:latin typeface="+mj-lt"/>
                  <a:ea typeface="+mj-ea"/>
                  <a:cs typeface="+mj-cs"/>
                  <a:sym typeface="Calibri"/>
                </a:defRPr>
              </a:pPr>
            </a:p>
          </p:txBody>
        </p:sp>
        <p:pic>
          <p:nvPicPr>
            <p:cNvPr id="105" name="RCPE_MIB.png" descr="RCPE_MIB.png"/>
            <p:cNvPicPr>
              <a:picLocks noChangeAspect="1"/>
            </p:cNvPicPr>
            <p:nvPr/>
          </p:nvPicPr>
          <p:blipFill>
            <a:blip r:embed="rId4">
              <a:extLst/>
            </a:blip>
            <a:stretch>
              <a:fillRect/>
            </a:stretch>
          </p:blipFill>
          <p:spPr>
            <a:xfrm>
              <a:off x="12282" y="0"/>
              <a:ext cx="827399" cy="827399"/>
            </a:xfrm>
            <a:prstGeom prst="rect">
              <a:avLst/>
            </a:prstGeom>
            <a:ln w="12700" cap="flat">
              <a:noFill/>
              <a:miter lim="400000"/>
            </a:ln>
            <a:effectLst/>
          </p:spPr>
        </p:pic>
      </p:grpSp>
      <p:sp>
        <p:nvSpPr>
          <p:cNvPr id="107" name="Look for THIS COLOUR…"/>
          <p:cNvSpPr txBox="1"/>
          <p:nvPr/>
        </p:nvSpPr>
        <p:spPr>
          <a:xfrm>
            <a:off x="1024979" y="8092027"/>
            <a:ext cx="2410575" cy="65852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200">
                <a:latin typeface="Helvetica Neue"/>
                <a:ea typeface="Helvetica Neue"/>
                <a:cs typeface="Helvetica Neue"/>
                <a:sym typeface="Helvetica Neue"/>
              </a:defRPr>
            </a:pPr>
            <a:r>
              <a:rPr b="1"/>
              <a:t>Look for THIS COLOUR </a:t>
            </a:r>
            <a:endParaRPr b="1"/>
          </a:p>
          <a:p>
            <a:pPr>
              <a:defRPr sz="1200">
                <a:latin typeface="Helvetica Neue"/>
                <a:ea typeface="Helvetica Neue"/>
                <a:cs typeface="Helvetica Neue"/>
                <a:sym typeface="Helvetica Neue"/>
              </a:defRPr>
            </a:pPr>
            <a:r>
              <a:rPr b="1"/>
              <a:t>on the labels of the objects </a:t>
            </a:r>
            <a:endParaRPr b="1"/>
          </a:p>
          <a:p>
            <a:pPr>
              <a:defRPr sz="1200">
                <a:latin typeface="Helvetica Neue"/>
                <a:ea typeface="Helvetica Neue"/>
                <a:cs typeface="Helvetica Neue"/>
                <a:sym typeface="Helvetica Neue"/>
              </a:defRPr>
            </a:pPr>
            <a:r>
              <a:rPr b="1"/>
              <a:t>and archives in the box. </a:t>
            </a:r>
          </a:p>
        </p:txBody>
      </p:sp>
      <p:sp>
        <p:nvSpPr>
          <p:cNvPr id="108" name="They will be used in this activity."/>
          <p:cNvSpPr txBox="1"/>
          <p:nvPr/>
        </p:nvSpPr>
        <p:spPr>
          <a:xfrm>
            <a:off x="1015765" y="8647096"/>
            <a:ext cx="2429003" cy="27752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ct val="120000"/>
              </a:lnSpc>
              <a:defRPr b="1" sz="1200">
                <a:latin typeface="Helvetica Neue"/>
                <a:ea typeface="Helvetica Neue"/>
                <a:cs typeface="Helvetica Neue"/>
                <a:sym typeface="Helvetica Neue"/>
              </a:defRPr>
            </a:lvl1pPr>
          </a:lstStyle>
          <a:p>
            <a:pPr/>
            <a:r>
              <a:t>They will be used in this activity.</a:t>
            </a:r>
          </a:p>
        </p:txBody>
      </p:sp>
      <p:grpSp>
        <p:nvGrpSpPr>
          <p:cNvPr id="111" name="Group"/>
          <p:cNvGrpSpPr/>
          <p:nvPr/>
        </p:nvGrpSpPr>
        <p:grpSpPr>
          <a:xfrm>
            <a:off x="3003018" y="105186"/>
            <a:ext cx="851964" cy="835161"/>
            <a:chOff x="0" y="0"/>
            <a:chExt cx="851963" cy="835159"/>
          </a:xfrm>
        </p:grpSpPr>
        <p:sp>
          <p:nvSpPr>
            <p:cNvPr id="109" name="Oval"/>
            <p:cNvSpPr/>
            <p:nvPr/>
          </p:nvSpPr>
          <p:spPr>
            <a:xfrm>
              <a:off x="0" y="7761"/>
              <a:ext cx="851964" cy="827399"/>
            </a:xfrm>
            <a:prstGeom prst="ellipse">
              <a:avLst/>
            </a:prstGeom>
            <a:solidFill>
              <a:schemeClr val="accent2"/>
            </a:solidFill>
            <a:ln w="12700" cap="flat">
              <a:solidFill>
                <a:schemeClr val="accent2">
                  <a:satOff val="-18194"/>
                  <a:lumOff val="-11215"/>
                </a:schemeClr>
              </a:solidFill>
              <a:prstDash val="solid"/>
              <a:miter lim="800000"/>
            </a:ln>
            <a:effectLst/>
          </p:spPr>
          <p:txBody>
            <a:bodyPr wrap="square" lIns="45719" tIns="45719" rIns="45719" bIns="45719" numCol="1" anchor="ctr">
              <a:noAutofit/>
            </a:bodyPr>
            <a:lstStyle/>
            <a:p>
              <a:pPr>
                <a:defRPr>
                  <a:solidFill>
                    <a:srgbClr val="FFFFFF"/>
                  </a:solidFill>
                  <a:latin typeface="+mj-lt"/>
                  <a:ea typeface="+mj-ea"/>
                  <a:cs typeface="+mj-cs"/>
                  <a:sym typeface="Calibri"/>
                </a:defRPr>
              </a:pPr>
            </a:p>
          </p:txBody>
        </p:sp>
        <p:pic>
          <p:nvPicPr>
            <p:cNvPr id="110" name="RCPE_MIB.png" descr="RCPE_MIB.png"/>
            <p:cNvPicPr>
              <a:picLocks noChangeAspect="1"/>
            </p:cNvPicPr>
            <p:nvPr/>
          </p:nvPicPr>
          <p:blipFill>
            <a:blip r:embed="rId4">
              <a:extLst/>
            </a:blip>
            <a:stretch>
              <a:fillRect/>
            </a:stretch>
          </p:blipFill>
          <p:spPr>
            <a:xfrm>
              <a:off x="12282" y="0"/>
              <a:ext cx="827399" cy="827399"/>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15" name="Group"/>
          <p:cNvGrpSpPr/>
          <p:nvPr/>
        </p:nvGrpSpPr>
        <p:grpSpPr>
          <a:xfrm>
            <a:off x="3044" y="-1"/>
            <a:ext cx="6857937" cy="9144003"/>
            <a:chOff x="0" y="0"/>
            <a:chExt cx="6857935" cy="9144002"/>
          </a:xfrm>
        </p:grpSpPr>
        <p:pic>
          <p:nvPicPr>
            <p:cNvPr id="113" name="Picture 4" descr="Picture 4"/>
            <p:cNvPicPr>
              <a:picLocks noChangeAspect="1"/>
            </p:cNvPicPr>
            <p:nvPr/>
          </p:nvPicPr>
          <p:blipFill>
            <a:blip r:embed="rId2">
              <a:extLst/>
            </a:blip>
            <a:srcRect l="0" t="0" r="9331" b="0"/>
            <a:stretch>
              <a:fillRect/>
            </a:stretch>
          </p:blipFill>
          <p:spPr>
            <a:xfrm rot="5400000">
              <a:off x="-1143034" y="1143032"/>
              <a:ext cx="9144003" cy="6857936"/>
            </a:xfrm>
            <a:prstGeom prst="rect">
              <a:avLst/>
            </a:prstGeom>
            <a:ln w="12700" cap="flat">
              <a:noFill/>
              <a:miter lim="400000"/>
            </a:ln>
            <a:effectLst/>
          </p:spPr>
        </p:pic>
        <p:pic>
          <p:nvPicPr>
            <p:cNvPr id="114" name="Picture 5" descr="Picture 5"/>
            <p:cNvPicPr>
              <a:picLocks noChangeAspect="1"/>
            </p:cNvPicPr>
            <p:nvPr/>
          </p:nvPicPr>
          <p:blipFill>
            <a:blip r:embed="rId3">
              <a:alphaModFix amt="15036"/>
              <a:extLst/>
            </a:blip>
            <a:stretch>
              <a:fillRect/>
            </a:stretch>
          </p:blipFill>
          <p:spPr>
            <a:xfrm>
              <a:off x="556198" y="1649081"/>
              <a:ext cx="5845840" cy="5845839"/>
            </a:xfrm>
            <a:prstGeom prst="rect">
              <a:avLst/>
            </a:prstGeom>
            <a:ln w="12700" cap="flat">
              <a:noFill/>
              <a:miter lim="400000"/>
            </a:ln>
            <a:effectLst/>
          </p:spPr>
        </p:pic>
      </p:grpSp>
      <p:sp>
        <p:nvSpPr>
          <p:cNvPr id="116" name="TextBox 11"/>
          <p:cNvSpPr txBox="1"/>
          <p:nvPr/>
        </p:nvSpPr>
        <p:spPr>
          <a:xfrm>
            <a:off x="265811" y="336457"/>
            <a:ext cx="6432700" cy="7195084"/>
          </a:xfrm>
          <a:prstGeom prst="rect">
            <a:avLst/>
          </a:prstGeom>
          <a:ln w="19050">
            <a:solidFill>
              <a:srgbClr val="000000"/>
            </a:solidFill>
          </a:ln>
          <a:extLst>
            <a:ext uri="{C572A759-6A51-4108-AA02-DFA0A04FC94B}">
              <ma14:wrappingTextBoxFlag xmlns:ma14="http://schemas.microsoft.com/office/mac/drawingml/2011/main" val="1"/>
            </a:ext>
          </a:extLst>
        </p:spPr>
        <p:txBody>
          <a:bodyPr lIns="45718" tIns="45718" rIns="45718" bIns="45718">
            <a:spAutoFit/>
          </a:bodyPr>
          <a:lstStyle/>
          <a:p>
            <a:pPr indent="91438" algn="ctr" defTabSz="685800">
              <a:lnSpc>
                <a:spcPct val="150000"/>
              </a:lnSpc>
              <a:spcBef>
                <a:spcPts val="300"/>
              </a:spcBef>
              <a:defRPr b="1" sz="1300" u="sng">
                <a:latin typeface="Helvetica Neue"/>
                <a:ea typeface="Helvetica Neue"/>
                <a:cs typeface="Helvetica Neue"/>
                <a:sym typeface="Helvetica Neue"/>
              </a:defRPr>
            </a:pPr>
            <a:r>
              <a:t>BEFORE CLASS</a:t>
            </a:r>
          </a:p>
          <a:p>
            <a:pPr algn="just" defTabSz="685800">
              <a:lnSpc>
                <a:spcPct val="150000"/>
              </a:lnSpc>
              <a:spcBef>
                <a:spcPts val="300"/>
              </a:spcBef>
              <a:buSzPct val="100000"/>
              <a:buAutoNum type="arabicPeriod" startAt="1"/>
              <a:defRPr sz="1200">
                <a:latin typeface="Helvetica Neue"/>
                <a:ea typeface="Helvetica Neue"/>
                <a:cs typeface="Helvetica Neue"/>
                <a:sym typeface="Helvetica Neue"/>
              </a:defRPr>
            </a:pPr>
            <a:r>
              <a:t> There are four herbariums and objects having to do with bleeding, leeching, and cupping, you may want to plan how to spilt the class into seven groups. Bleeding, leeching and cupping have a group of objects and archives associated with them. Use the list below to group the objects and archives by treatment.</a:t>
            </a:r>
          </a:p>
          <a:p>
            <a:pPr algn="just" defTabSz="685800">
              <a:lnSpc>
                <a:spcPct val="150000"/>
              </a:lnSpc>
              <a:spcBef>
                <a:spcPts val="300"/>
              </a:spcBef>
              <a:defRPr b="1" sz="1200" u="sng">
                <a:latin typeface="Helvetica Neue"/>
                <a:ea typeface="Helvetica Neue"/>
                <a:cs typeface="Helvetica Neue"/>
                <a:sym typeface="Helvetica Neue"/>
              </a:defRPr>
            </a:pPr>
            <a:r>
              <a:t>BLEEDING Objects &amp; Archives List</a:t>
            </a:r>
          </a:p>
          <a:p>
            <a:pPr defTabSz="685800">
              <a:lnSpc>
                <a:spcPct val="90000"/>
              </a:lnSpc>
              <a:spcBef>
                <a:spcPts val="300"/>
              </a:spcBef>
              <a:buSzPct val="100000"/>
              <a:buFont typeface="Arial"/>
              <a:buChar char="•"/>
              <a:defRPr sz="1200">
                <a:latin typeface="Helvetica Neue"/>
                <a:ea typeface="Helvetica Neue"/>
                <a:cs typeface="Helvetica Neue"/>
                <a:sym typeface="Helvetica Neue"/>
              </a:defRPr>
            </a:pPr>
            <a:r>
              <a:t> Lancet</a:t>
            </a:r>
          </a:p>
          <a:p>
            <a:pPr defTabSz="685800">
              <a:lnSpc>
                <a:spcPct val="90000"/>
              </a:lnSpc>
              <a:spcBef>
                <a:spcPts val="300"/>
              </a:spcBef>
              <a:buSzPct val="100000"/>
              <a:buFont typeface="Arial"/>
              <a:buChar char="•"/>
              <a:defRPr sz="1200">
                <a:latin typeface="Helvetica Neue"/>
                <a:ea typeface="Helvetica Neue"/>
                <a:cs typeface="Helvetica Neue"/>
                <a:sym typeface="Helvetica Neue"/>
              </a:defRPr>
            </a:pPr>
            <a:r>
              <a:t> Bleeding bowl</a:t>
            </a:r>
          </a:p>
          <a:p>
            <a:pPr defTabSz="685800">
              <a:lnSpc>
                <a:spcPct val="90000"/>
              </a:lnSpc>
              <a:spcBef>
                <a:spcPts val="300"/>
              </a:spcBef>
              <a:buSzPct val="100000"/>
              <a:buFont typeface="Arial"/>
              <a:buChar char="•"/>
              <a:defRPr sz="1200">
                <a:latin typeface="Helvetica Neue"/>
                <a:ea typeface="Helvetica Neue"/>
                <a:cs typeface="Helvetica Neue"/>
                <a:sym typeface="Helvetica Neue"/>
              </a:defRPr>
            </a:pPr>
            <a:r>
              <a:t>“A Treatise Concerning Bleeding” Parts 1 - 3</a:t>
            </a:r>
          </a:p>
          <a:p>
            <a:pPr defTabSz="685800">
              <a:lnSpc>
                <a:spcPct val="90000"/>
              </a:lnSpc>
              <a:spcBef>
                <a:spcPts val="300"/>
              </a:spcBef>
              <a:defRPr sz="1200">
                <a:latin typeface="Helvetica Neue"/>
                <a:ea typeface="Helvetica Neue"/>
                <a:cs typeface="Helvetica Neue"/>
                <a:sym typeface="Helvetica Neue"/>
              </a:defRPr>
            </a:pPr>
          </a:p>
          <a:p>
            <a:pPr algn="just" defTabSz="685800">
              <a:lnSpc>
                <a:spcPct val="150000"/>
              </a:lnSpc>
              <a:spcBef>
                <a:spcPts val="300"/>
              </a:spcBef>
              <a:defRPr b="1" sz="1200" u="sng">
                <a:latin typeface="Helvetica Neue"/>
                <a:ea typeface="Helvetica Neue"/>
                <a:cs typeface="Helvetica Neue"/>
                <a:sym typeface="Helvetica Neue"/>
              </a:defRPr>
            </a:pPr>
            <a:r>
              <a:t>LEECHING Objects &amp; Archives List</a:t>
            </a:r>
          </a:p>
          <a:p>
            <a:pPr defTabSz="685800">
              <a:lnSpc>
                <a:spcPct val="90000"/>
              </a:lnSpc>
              <a:spcBef>
                <a:spcPts val="300"/>
              </a:spcBef>
              <a:buSzPct val="100000"/>
              <a:buFont typeface="Arial"/>
              <a:buChar char="•"/>
              <a:defRPr sz="1200">
                <a:latin typeface="Helvetica Neue"/>
                <a:ea typeface="Helvetica Neue"/>
                <a:cs typeface="Helvetica Neue"/>
                <a:sym typeface="Helvetica Neue"/>
              </a:defRPr>
            </a:pPr>
            <a:r>
              <a:t> Leech </a:t>
            </a:r>
            <a:r>
              <a:rPr i="1"/>
              <a:t>Hirudo Medicinalis </a:t>
            </a:r>
            <a:r>
              <a:t>(encased in epoxy)</a:t>
            </a:r>
            <a:endParaRPr i="1"/>
          </a:p>
          <a:p>
            <a:pPr defTabSz="685800">
              <a:lnSpc>
                <a:spcPct val="90000"/>
              </a:lnSpc>
              <a:spcBef>
                <a:spcPts val="300"/>
              </a:spcBef>
              <a:buSzPct val="100000"/>
              <a:buFont typeface="Arial"/>
              <a:buChar char="•"/>
              <a:defRPr sz="1200">
                <a:latin typeface="Helvetica Neue"/>
                <a:ea typeface="Helvetica Neue"/>
                <a:cs typeface="Helvetica Neue"/>
                <a:sym typeface="Helvetica Neue"/>
              </a:defRPr>
            </a:pPr>
            <a:r>
              <a:t> Pharmacy Leech Jar</a:t>
            </a:r>
          </a:p>
          <a:p>
            <a:pPr defTabSz="685800">
              <a:lnSpc>
                <a:spcPct val="90000"/>
              </a:lnSpc>
              <a:spcBef>
                <a:spcPts val="300"/>
              </a:spcBef>
              <a:buSzPct val="100000"/>
              <a:buFont typeface="Arial"/>
              <a:buChar char="•"/>
              <a:defRPr sz="1200">
                <a:latin typeface="Helvetica Neue"/>
                <a:ea typeface="Helvetica Neue"/>
                <a:cs typeface="Helvetica Neue"/>
                <a:sym typeface="Helvetica Neue"/>
              </a:defRPr>
            </a:pPr>
            <a:r>
              <a:t> Medicinal Leech </a:t>
            </a:r>
          </a:p>
          <a:p>
            <a:pPr defTabSz="685800">
              <a:lnSpc>
                <a:spcPct val="90000"/>
              </a:lnSpc>
              <a:spcBef>
                <a:spcPts val="300"/>
              </a:spcBef>
              <a:buSzPct val="100000"/>
              <a:buFont typeface="Arial"/>
              <a:buChar char="•"/>
              <a:defRPr sz="1200">
                <a:latin typeface="Helvetica Neue"/>
                <a:ea typeface="Helvetica Neue"/>
                <a:cs typeface="Helvetica Neue"/>
                <a:sym typeface="Helvetica Neue"/>
              </a:defRPr>
            </a:pPr>
            <a:r>
              <a:t> Medicinal Leech (Detail)</a:t>
            </a:r>
          </a:p>
          <a:p>
            <a:pPr defTabSz="685800">
              <a:lnSpc>
                <a:spcPct val="90000"/>
              </a:lnSpc>
              <a:spcBef>
                <a:spcPts val="300"/>
              </a:spcBef>
              <a:defRPr sz="1200">
                <a:latin typeface="Helvetica Neue"/>
                <a:ea typeface="Helvetica Neue"/>
                <a:cs typeface="Helvetica Neue"/>
                <a:sym typeface="Helvetica Neue"/>
              </a:defRPr>
            </a:pPr>
          </a:p>
          <a:p>
            <a:pPr algn="just" defTabSz="685800">
              <a:lnSpc>
                <a:spcPct val="150000"/>
              </a:lnSpc>
              <a:spcBef>
                <a:spcPts val="300"/>
              </a:spcBef>
              <a:defRPr b="1" sz="1200" u="sng">
                <a:latin typeface="Helvetica Neue"/>
                <a:ea typeface="Helvetica Neue"/>
                <a:cs typeface="Helvetica Neue"/>
                <a:sym typeface="Helvetica Neue"/>
              </a:defRPr>
            </a:pPr>
            <a:r>
              <a:t>CUPPING Objects &amp; Archives List</a:t>
            </a:r>
          </a:p>
          <a:p>
            <a:pPr defTabSz="685800">
              <a:lnSpc>
                <a:spcPct val="90000"/>
              </a:lnSpc>
              <a:spcBef>
                <a:spcPts val="300"/>
              </a:spcBef>
              <a:buSzPct val="100000"/>
              <a:buFont typeface="Arial"/>
              <a:buChar char="•"/>
              <a:defRPr sz="1200">
                <a:latin typeface="Helvetica Neue"/>
                <a:ea typeface="Helvetica Neue"/>
                <a:cs typeface="Helvetica Neue"/>
                <a:sym typeface="Helvetica Neue"/>
              </a:defRPr>
            </a:pPr>
            <a:r>
              <a:t> Cupping Cup</a:t>
            </a:r>
          </a:p>
          <a:p>
            <a:pPr defTabSz="685800">
              <a:lnSpc>
                <a:spcPct val="90000"/>
              </a:lnSpc>
              <a:spcBef>
                <a:spcPts val="300"/>
              </a:spcBef>
              <a:buSzPct val="100000"/>
              <a:buFont typeface="Arial"/>
              <a:buChar char="•"/>
              <a:defRPr sz="1200">
                <a:latin typeface="Helvetica Neue"/>
                <a:ea typeface="Helvetica Neue"/>
                <a:cs typeface="Helvetica Neue"/>
                <a:sym typeface="Helvetica Neue"/>
              </a:defRPr>
            </a:pPr>
            <a:r>
              <a:t> Bronze Cupping Cup</a:t>
            </a:r>
          </a:p>
          <a:p>
            <a:pPr defTabSz="685800">
              <a:lnSpc>
                <a:spcPct val="90000"/>
              </a:lnSpc>
              <a:spcBef>
                <a:spcPts val="300"/>
              </a:spcBef>
              <a:buSzPct val="100000"/>
              <a:buFont typeface="Arial"/>
              <a:buChar char="•"/>
              <a:defRPr sz="1200">
                <a:latin typeface="Helvetica Neue"/>
                <a:ea typeface="Helvetica Neue"/>
                <a:cs typeface="Helvetica Neue"/>
                <a:sym typeface="Helvetica Neue"/>
              </a:defRPr>
            </a:pPr>
            <a:r>
              <a:t> Glass Cup</a:t>
            </a:r>
          </a:p>
          <a:p>
            <a:pPr defTabSz="685800">
              <a:lnSpc>
                <a:spcPct val="90000"/>
              </a:lnSpc>
              <a:spcBef>
                <a:spcPts val="300"/>
              </a:spcBef>
              <a:defRPr sz="1200">
                <a:latin typeface="Helvetica Neue"/>
                <a:ea typeface="Helvetica Neue"/>
                <a:cs typeface="Helvetica Neue"/>
                <a:sym typeface="Helvetica Neue"/>
              </a:defRPr>
            </a:pPr>
          </a:p>
          <a:p>
            <a:pPr algn="just" defTabSz="685800">
              <a:lnSpc>
                <a:spcPct val="150000"/>
              </a:lnSpc>
              <a:spcBef>
                <a:spcPts val="300"/>
              </a:spcBef>
              <a:buSzPct val="100000"/>
              <a:buAutoNum type="arabicPeriod" startAt="2"/>
              <a:defRPr sz="1200">
                <a:latin typeface="Helvetica Neue"/>
                <a:ea typeface="Helvetica Neue"/>
                <a:cs typeface="Helvetica Neue"/>
                <a:sym typeface="Helvetica Neue"/>
              </a:defRPr>
            </a:pPr>
            <a:r>
              <a:t> Markers, pencils, coloured pencils, crayons, and other decorative items are not provided. You may want to gather those tools if students are not expected to provide those tools for themselves. </a:t>
            </a:r>
          </a:p>
          <a:p>
            <a:pPr algn="just" defTabSz="685800">
              <a:lnSpc>
                <a:spcPct val="150000"/>
              </a:lnSpc>
              <a:spcBef>
                <a:spcPts val="300"/>
              </a:spcBef>
              <a:buSzPct val="100000"/>
              <a:buAutoNum type="arabicPeriod" startAt="2"/>
              <a:defRPr sz="1200">
                <a:latin typeface="Helvetica Neue"/>
                <a:ea typeface="Helvetica Neue"/>
                <a:cs typeface="Helvetica Neue"/>
                <a:sym typeface="Helvetica Neue"/>
              </a:defRPr>
            </a:pPr>
            <a:r>
              <a:t>You will need to make copies of the worksheet for each student. The large A3 paper is provided for you. </a:t>
            </a:r>
            <a:r>
              <a:rPr i="1"/>
              <a:t>We do not expect to have the A3 paper returned in the box. It is for you to keep.  </a:t>
            </a:r>
          </a:p>
          <a:p>
            <a:pPr algn="just" defTabSz="685800">
              <a:lnSpc>
                <a:spcPct val="150000"/>
              </a:lnSpc>
              <a:spcBef>
                <a:spcPts val="300"/>
              </a:spcBef>
              <a:buSzPct val="100000"/>
              <a:buAutoNum type="arabicPeriod" startAt="2"/>
              <a:defRPr sz="1200">
                <a:latin typeface="Helvetica Neue"/>
                <a:ea typeface="Helvetica Neue"/>
                <a:cs typeface="Helvetica Neue"/>
                <a:sym typeface="Helvetica Neue"/>
              </a:defRPr>
            </a:pPr>
            <a:r>
              <a:t> Arrange all of the papers in the ARCHIVES folder somewhere in the room so the whole class has access to them.</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20" name="Group"/>
          <p:cNvGrpSpPr/>
          <p:nvPr/>
        </p:nvGrpSpPr>
        <p:grpSpPr>
          <a:xfrm>
            <a:off x="135" y="-1"/>
            <a:ext cx="6857937" cy="9144003"/>
            <a:chOff x="67" y="0"/>
            <a:chExt cx="6857935" cy="9144002"/>
          </a:xfrm>
        </p:grpSpPr>
        <p:pic>
          <p:nvPicPr>
            <p:cNvPr id="118" name="Picture 4" descr="Picture 4"/>
            <p:cNvPicPr>
              <a:picLocks noChangeAspect="1"/>
            </p:cNvPicPr>
            <p:nvPr/>
          </p:nvPicPr>
          <p:blipFill>
            <a:blip r:embed="rId2">
              <a:extLst/>
            </a:blip>
            <a:srcRect l="0" t="0" r="9331" b="0"/>
            <a:stretch>
              <a:fillRect/>
            </a:stretch>
          </p:blipFill>
          <p:spPr>
            <a:xfrm rot="5400000">
              <a:off x="-1142966" y="1143032"/>
              <a:ext cx="9144003" cy="6857936"/>
            </a:xfrm>
            <a:prstGeom prst="rect">
              <a:avLst/>
            </a:prstGeom>
            <a:ln w="12700" cap="flat">
              <a:noFill/>
              <a:miter lim="400000"/>
            </a:ln>
            <a:effectLst/>
          </p:spPr>
        </p:pic>
        <p:pic>
          <p:nvPicPr>
            <p:cNvPr id="119" name="Picture 5" descr="Picture 5"/>
            <p:cNvPicPr>
              <a:picLocks noChangeAspect="1"/>
            </p:cNvPicPr>
            <p:nvPr/>
          </p:nvPicPr>
          <p:blipFill>
            <a:blip r:embed="rId3">
              <a:alphaModFix amt="14564"/>
              <a:extLst/>
            </a:blip>
            <a:stretch>
              <a:fillRect/>
            </a:stretch>
          </p:blipFill>
          <p:spPr>
            <a:xfrm>
              <a:off x="506081" y="1649081"/>
              <a:ext cx="5845841" cy="5845839"/>
            </a:xfrm>
            <a:prstGeom prst="rect">
              <a:avLst/>
            </a:prstGeom>
            <a:ln w="12700" cap="flat">
              <a:noFill/>
              <a:miter lim="400000"/>
            </a:ln>
            <a:effectLst/>
          </p:spPr>
        </p:pic>
      </p:grpSp>
      <p:sp>
        <p:nvSpPr>
          <p:cNvPr id="121" name="TextBox 8"/>
          <p:cNvSpPr txBox="1"/>
          <p:nvPr/>
        </p:nvSpPr>
        <p:spPr>
          <a:xfrm>
            <a:off x="251813" y="3185951"/>
            <a:ext cx="6460696" cy="4493760"/>
          </a:xfrm>
          <a:prstGeom prst="rect">
            <a:avLst/>
          </a:prstGeom>
          <a:ln w="19050">
            <a:solidFill>
              <a:srgbClr val="000000"/>
            </a:solidFill>
          </a:ln>
          <a:extLst>
            <a:ext uri="{C572A759-6A51-4108-AA02-DFA0A04FC94B}">
              <ma14:wrappingTextBoxFlag xmlns:ma14="http://schemas.microsoft.com/office/mac/drawingml/2011/main" val="1"/>
            </a:ext>
          </a:extLst>
        </p:spPr>
        <p:txBody>
          <a:bodyPr lIns="45718" tIns="45718" rIns="45718" bIns="45718">
            <a:spAutoFit/>
          </a:bodyPr>
          <a:lstStyle/>
          <a:p>
            <a:pPr indent="91438" algn="ctr" defTabSz="685800">
              <a:lnSpc>
                <a:spcPct val="150000"/>
              </a:lnSpc>
              <a:spcBef>
                <a:spcPts val="700"/>
              </a:spcBef>
              <a:defRPr b="1" sz="1300" u="sng">
                <a:latin typeface="Helvetica Neue"/>
                <a:ea typeface="Helvetica Neue"/>
                <a:cs typeface="Helvetica Neue"/>
                <a:sym typeface="Helvetica Neue"/>
              </a:defRPr>
            </a:pPr>
            <a:r>
              <a:t>SHARING AND DOING</a:t>
            </a:r>
          </a:p>
          <a:p>
            <a:pPr algn="just" defTabSz="685800">
              <a:lnSpc>
                <a:spcPct val="150000"/>
              </a:lnSpc>
              <a:spcBef>
                <a:spcPts val="700"/>
              </a:spcBef>
              <a:buSzPct val="100000"/>
              <a:buAutoNum type="arabicPeriod" startAt="1"/>
              <a:defRPr sz="1200">
                <a:latin typeface="Helvetica Neue"/>
                <a:ea typeface="Helvetica Neue"/>
                <a:cs typeface="Helvetica Neue"/>
                <a:sym typeface="Helvetica Neue"/>
              </a:defRPr>
            </a:pPr>
            <a:r>
              <a:t> Students examine the herbariums and research the ingredient menu. They use the archives and pressed plants as references to the ingredients they see in the herbariums.</a:t>
            </a:r>
          </a:p>
          <a:p>
            <a:pPr algn="just" defTabSz="685800">
              <a:lnSpc>
                <a:spcPct val="150000"/>
              </a:lnSpc>
              <a:spcBef>
                <a:spcPts val="700"/>
              </a:spcBef>
              <a:buSzPct val="100000"/>
              <a:buAutoNum type="arabicPeriod" startAt="1"/>
              <a:defRPr sz="1200">
                <a:latin typeface="Helvetica Neue"/>
                <a:ea typeface="Helvetica Neue"/>
                <a:cs typeface="Helvetica Neue"/>
                <a:sym typeface="Helvetica Neue"/>
              </a:defRPr>
            </a:pPr>
            <a:r>
              <a:t> Students then pair with another group and compare/contrast their recipes. This will take 5 minutes or so. </a:t>
            </a:r>
          </a:p>
          <a:p>
            <a:pPr>
              <a:lnSpc>
                <a:spcPct val="150000"/>
              </a:lnSpc>
              <a:buSzPct val="100000"/>
              <a:buAutoNum type="arabicPeriod" startAt="1"/>
              <a:defRPr sz="1200">
                <a:latin typeface="Adobe Garamond Pro"/>
                <a:ea typeface="Adobe Garamond Pro"/>
                <a:cs typeface="Adobe Garamond Pro"/>
                <a:sym typeface="Adobe Garamond Pro"/>
              </a:defRPr>
            </a:pPr>
            <a:r>
              <a:t> Students return to their individual stations and the teacher will pass out the provided “banner” sheet. One per group. </a:t>
            </a:r>
          </a:p>
          <a:p>
            <a:pPr>
              <a:lnSpc>
                <a:spcPct val="150000"/>
              </a:lnSpc>
              <a:buSzPct val="100000"/>
              <a:buAutoNum type="arabicPeriod" startAt="1"/>
              <a:defRPr sz="1200">
                <a:latin typeface="Adobe Garamond Pro"/>
                <a:ea typeface="Adobe Garamond Pro"/>
                <a:cs typeface="Adobe Garamond Pro"/>
                <a:sym typeface="Adobe Garamond Pro"/>
              </a:defRPr>
            </a:pPr>
            <a:r>
              <a:t> Students then devise a poster to advertise the herbarium bottle recipe. Please give students about 15 minutes to complete the poster. </a:t>
            </a:r>
          </a:p>
          <a:p>
            <a:pPr>
              <a:lnSpc>
                <a:spcPct val="150000"/>
              </a:lnSpc>
              <a:buSzPct val="100000"/>
              <a:buAutoNum type="arabicPeriod" startAt="1"/>
              <a:defRPr sz="1200">
                <a:latin typeface="Adobe Garamond Pro"/>
                <a:ea typeface="Adobe Garamond Pro"/>
                <a:cs typeface="Adobe Garamond Pro"/>
                <a:sym typeface="Adobe Garamond Pro"/>
              </a:defRPr>
            </a:pPr>
            <a:r>
              <a:t> The poster should: </a:t>
            </a:r>
          </a:p>
          <a:p>
            <a:pPr lvl="1" marL="457200">
              <a:lnSpc>
                <a:spcPct val="150000"/>
              </a:lnSpc>
              <a:buSzPct val="100000"/>
              <a:buAutoNum type="arabicPeriod" startAt="1"/>
              <a:defRPr sz="1200">
                <a:latin typeface="Adobe Garamond Pro"/>
                <a:ea typeface="Adobe Garamond Pro"/>
                <a:cs typeface="Adobe Garamond Pro"/>
                <a:sym typeface="Adobe Garamond Pro"/>
              </a:defRPr>
            </a:pPr>
            <a:r>
              <a:t>Have the name of the remedy</a:t>
            </a:r>
          </a:p>
          <a:p>
            <a:pPr lvl="1" marL="457200">
              <a:lnSpc>
                <a:spcPct val="150000"/>
              </a:lnSpc>
              <a:buSzPct val="100000"/>
              <a:buAutoNum type="arabicPeriod" startAt="1"/>
              <a:defRPr sz="1200">
                <a:latin typeface="Adobe Garamond Pro"/>
                <a:ea typeface="Adobe Garamond Pro"/>
                <a:cs typeface="Adobe Garamond Pro"/>
                <a:sym typeface="Adobe Garamond Pro"/>
              </a:defRPr>
            </a:pPr>
            <a:r>
              <a:t>Be colourful and attractive </a:t>
            </a:r>
          </a:p>
          <a:p>
            <a:pPr lvl="1" marL="457200">
              <a:lnSpc>
                <a:spcPct val="150000"/>
              </a:lnSpc>
              <a:buSzPct val="100000"/>
              <a:buAutoNum type="arabicPeriod" startAt="1"/>
              <a:defRPr sz="1200">
                <a:latin typeface="Adobe Garamond Pro"/>
                <a:ea typeface="Adobe Garamond Pro"/>
                <a:cs typeface="Adobe Garamond Pro"/>
                <a:sym typeface="Adobe Garamond Pro"/>
              </a:defRPr>
            </a:pPr>
            <a:r>
              <a:t>Contain drawings of what would be in the recipe for the remedy</a:t>
            </a:r>
          </a:p>
          <a:p>
            <a:pPr lvl="1" marL="457200">
              <a:lnSpc>
                <a:spcPct val="150000"/>
              </a:lnSpc>
              <a:buSzPct val="100000"/>
              <a:buAutoNum type="arabicPeriod" startAt="1"/>
              <a:defRPr sz="1200">
                <a:latin typeface="Adobe Garamond Pro"/>
                <a:ea typeface="Adobe Garamond Pro"/>
                <a:cs typeface="Adobe Garamond Pro"/>
                <a:sym typeface="Adobe Garamond Pro"/>
              </a:defRPr>
            </a:pPr>
            <a:r>
              <a:t>Describe what it can cure</a:t>
            </a:r>
          </a:p>
          <a:p>
            <a:pPr lvl="1" marL="457200">
              <a:lnSpc>
                <a:spcPct val="150000"/>
              </a:lnSpc>
              <a:buSzPct val="100000"/>
              <a:buAutoNum type="arabicPeriod" startAt="1"/>
              <a:defRPr sz="1200">
                <a:latin typeface="Adobe Garamond Pro"/>
                <a:ea typeface="Adobe Garamond Pro"/>
                <a:cs typeface="Adobe Garamond Pro"/>
                <a:sym typeface="Adobe Garamond Pro"/>
              </a:defRPr>
            </a:pPr>
            <a:r>
              <a:t>There are sometimes very unsavory items in the recipe, choose whether to feature the ingredient or hide it</a:t>
            </a:r>
          </a:p>
        </p:txBody>
      </p:sp>
      <p:sp>
        <p:nvSpPr>
          <p:cNvPr id="122" name="TextBox 1"/>
          <p:cNvSpPr txBox="1"/>
          <p:nvPr/>
        </p:nvSpPr>
        <p:spPr>
          <a:xfrm>
            <a:off x="265811" y="330914"/>
            <a:ext cx="6432700" cy="2648275"/>
          </a:xfrm>
          <a:prstGeom prst="rect">
            <a:avLst/>
          </a:prstGeom>
          <a:ln w="19050">
            <a:solidFill>
              <a:srgbClr val="000000"/>
            </a:solidFill>
          </a:ln>
          <a:extLst>
            <a:ext uri="{C572A759-6A51-4108-AA02-DFA0A04FC94B}">
              <ma14:wrappingTextBoxFlag xmlns:ma14="http://schemas.microsoft.com/office/mac/drawingml/2011/main" val="1"/>
            </a:ext>
          </a:extLst>
        </p:spPr>
        <p:txBody>
          <a:bodyPr lIns="45718" tIns="45718" rIns="45718" bIns="45718">
            <a:spAutoFit/>
          </a:bodyPr>
          <a:lstStyle/>
          <a:p>
            <a:pPr indent="91438" algn="ctr" defTabSz="685800">
              <a:lnSpc>
                <a:spcPct val="90000"/>
              </a:lnSpc>
              <a:spcBef>
                <a:spcPts val="700"/>
              </a:spcBef>
              <a:defRPr b="1" sz="1300" u="sng">
                <a:latin typeface="Helvetica Neue"/>
                <a:ea typeface="Helvetica Neue"/>
                <a:cs typeface="Helvetica Neue"/>
                <a:sym typeface="Helvetica Neue"/>
              </a:defRPr>
            </a:pPr>
            <a:r>
              <a:t>INTRODUCTION AND INSTRUCTION</a:t>
            </a:r>
          </a:p>
          <a:p>
            <a:pPr indent="91438" algn="just" defTabSz="685800">
              <a:lnSpc>
                <a:spcPct val="90000"/>
              </a:lnSpc>
              <a:spcBef>
                <a:spcPts val="700"/>
              </a:spcBef>
              <a:defRPr b="1" sz="1100" u="sng">
                <a:latin typeface="Helvetica Neue"/>
                <a:ea typeface="Helvetica Neue"/>
                <a:cs typeface="Helvetica Neue"/>
                <a:sym typeface="Helvetica Neue"/>
              </a:defRPr>
            </a:pPr>
          </a:p>
          <a:p>
            <a:pPr algn="just" defTabSz="685800">
              <a:lnSpc>
                <a:spcPct val="150000"/>
              </a:lnSpc>
              <a:spcBef>
                <a:spcPts val="700"/>
              </a:spcBef>
              <a:buSzPct val="100000"/>
              <a:buAutoNum type="arabicPeriod" startAt="1"/>
              <a:defRPr sz="1200">
                <a:latin typeface="Helvetica Neue"/>
                <a:ea typeface="Helvetica Neue"/>
                <a:cs typeface="Helvetica Neue"/>
                <a:sym typeface="Helvetica Neue"/>
              </a:defRPr>
            </a:pPr>
            <a:r>
              <a:t> Watch the “OBJECT HANDLING” video or read out handling instructions and instruct students to prepare accordingly. </a:t>
            </a:r>
          </a:p>
          <a:p>
            <a:pPr algn="just" defTabSz="685800">
              <a:lnSpc>
                <a:spcPct val="150000"/>
              </a:lnSpc>
              <a:spcBef>
                <a:spcPts val="700"/>
              </a:spcBef>
              <a:buSzPct val="100000"/>
              <a:buAutoNum type="arabicPeriod" startAt="1"/>
              <a:defRPr sz="1200">
                <a:latin typeface="Helvetica Neue"/>
                <a:ea typeface="Helvetica Neue"/>
                <a:cs typeface="Helvetica Neue"/>
                <a:sym typeface="Helvetica Neue"/>
              </a:defRPr>
            </a:pPr>
            <a:r>
              <a:t> Divide students into seven groups.</a:t>
            </a:r>
          </a:p>
          <a:p>
            <a:pPr algn="just" defTabSz="685800">
              <a:lnSpc>
                <a:spcPct val="150000"/>
              </a:lnSpc>
              <a:spcBef>
                <a:spcPts val="700"/>
              </a:spcBef>
              <a:buSzPct val="100000"/>
              <a:buAutoNum type="arabicPeriod" startAt="1"/>
              <a:defRPr sz="1200">
                <a:latin typeface="Helvetica Neue"/>
                <a:ea typeface="Helvetica Neue"/>
                <a:cs typeface="Helvetica Neue"/>
                <a:sym typeface="Helvetica Neue"/>
              </a:defRPr>
            </a:pPr>
            <a:r>
              <a:t> While they are preparing stations, pass out one herbarium and its corresponding recipe to four groups. Give the objects concerning bleeding, leeching, and cupping to each of the final three groups. </a:t>
            </a:r>
          </a:p>
          <a:p>
            <a:pPr algn="just" defTabSz="685800">
              <a:lnSpc>
                <a:spcPct val="150000"/>
              </a:lnSpc>
              <a:spcBef>
                <a:spcPts val="700"/>
              </a:spcBef>
              <a:buSzPct val="100000"/>
              <a:buAutoNum type="arabicPeriod" startAt="1"/>
              <a:defRPr sz="1200">
                <a:latin typeface="Helvetica Neue"/>
                <a:ea typeface="Helvetica Neue"/>
                <a:cs typeface="Helvetica Neue"/>
                <a:sym typeface="Helvetica Neue"/>
              </a:defRPr>
            </a:pPr>
            <a:r>
              <a:t>Give each student the provided symptom worksheet.</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26" name="Group"/>
          <p:cNvGrpSpPr/>
          <p:nvPr/>
        </p:nvGrpSpPr>
        <p:grpSpPr>
          <a:xfrm>
            <a:off x="135" y="-1"/>
            <a:ext cx="6857937" cy="9144003"/>
            <a:chOff x="67" y="0"/>
            <a:chExt cx="6857935" cy="9144002"/>
          </a:xfrm>
        </p:grpSpPr>
        <p:pic>
          <p:nvPicPr>
            <p:cNvPr id="124" name="Picture 4" descr="Picture 4"/>
            <p:cNvPicPr>
              <a:picLocks noChangeAspect="1"/>
            </p:cNvPicPr>
            <p:nvPr/>
          </p:nvPicPr>
          <p:blipFill>
            <a:blip r:embed="rId2">
              <a:extLst/>
            </a:blip>
            <a:srcRect l="0" t="0" r="9331" b="0"/>
            <a:stretch>
              <a:fillRect/>
            </a:stretch>
          </p:blipFill>
          <p:spPr>
            <a:xfrm rot="5400000">
              <a:off x="-1142966" y="1143032"/>
              <a:ext cx="9144003" cy="6857936"/>
            </a:xfrm>
            <a:prstGeom prst="rect">
              <a:avLst/>
            </a:prstGeom>
            <a:ln w="12700" cap="flat">
              <a:noFill/>
              <a:miter lim="400000"/>
            </a:ln>
            <a:effectLst/>
          </p:spPr>
        </p:pic>
        <p:pic>
          <p:nvPicPr>
            <p:cNvPr id="125" name="Picture 5" descr="Picture 5"/>
            <p:cNvPicPr>
              <a:picLocks noChangeAspect="1"/>
            </p:cNvPicPr>
            <p:nvPr/>
          </p:nvPicPr>
          <p:blipFill>
            <a:blip r:embed="rId3">
              <a:alphaModFix amt="14564"/>
              <a:extLst/>
            </a:blip>
            <a:stretch>
              <a:fillRect/>
            </a:stretch>
          </p:blipFill>
          <p:spPr>
            <a:xfrm>
              <a:off x="506081" y="1649081"/>
              <a:ext cx="5845841" cy="5845839"/>
            </a:xfrm>
            <a:prstGeom prst="rect">
              <a:avLst/>
            </a:prstGeom>
            <a:ln w="12700" cap="flat">
              <a:noFill/>
              <a:miter lim="400000"/>
            </a:ln>
            <a:effectLst/>
          </p:spPr>
        </p:pic>
      </p:grpSp>
      <p:sp>
        <p:nvSpPr>
          <p:cNvPr id="127" name="TextBox 9"/>
          <p:cNvSpPr txBox="1"/>
          <p:nvPr/>
        </p:nvSpPr>
        <p:spPr>
          <a:xfrm>
            <a:off x="212650" y="202143"/>
            <a:ext cx="6432700" cy="1141189"/>
          </a:xfrm>
          <a:prstGeom prst="rect">
            <a:avLst/>
          </a:prstGeom>
          <a:ln w="19050">
            <a:solidFill>
              <a:srgbClr val="000000"/>
            </a:solidFill>
          </a:ln>
          <a:extLst>
            <a:ext uri="{C572A759-6A51-4108-AA02-DFA0A04FC94B}">
              <ma14:wrappingTextBoxFlag xmlns:ma14="http://schemas.microsoft.com/office/mac/drawingml/2011/main" val="1"/>
            </a:ext>
          </a:extLst>
        </p:spPr>
        <p:txBody>
          <a:bodyPr lIns="45718" tIns="45718" rIns="45718" bIns="45718">
            <a:spAutoFit/>
          </a:bodyPr>
          <a:lstStyle/>
          <a:p>
            <a:pPr indent="91438" algn="ctr" defTabSz="685800">
              <a:lnSpc>
                <a:spcPct val="150000"/>
              </a:lnSpc>
              <a:spcBef>
                <a:spcPts val="700"/>
              </a:spcBef>
              <a:defRPr b="1" sz="1300" u="sng">
                <a:latin typeface="Helvetica Neue"/>
                <a:ea typeface="Helvetica Neue"/>
                <a:cs typeface="Helvetica Neue"/>
                <a:sym typeface="Helvetica Neue"/>
              </a:defRPr>
            </a:pPr>
            <a:r>
              <a:t>RESULTS, REVIEWING &amp; REFLECTING</a:t>
            </a:r>
          </a:p>
          <a:p>
            <a:pPr algn="just" defTabSz="685800">
              <a:lnSpc>
                <a:spcPct val="150000"/>
              </a:lnSpc>
              <a:spcBef>
                <a:spcPts val="700"/>
              </a:spcBef>
              <a:buSzPct val="100000"/>
              <a:buAutoNum type="arabicPeriod" startAt="1"/>
              <a:defRPr sz="1100">
                <a:latin typeface="Helvetica Neue"/>
                <a:ea typeface="Helvetica Neue"/>
                <a:cs typeface="Helvetica Neue"/>
                <a:sym typeface="Helvetica Neue"/>
              </a:defRPr>
            </a:pPr>
            <a:r>
              <a:t> If there is time, allow students to present their poster with another group, or the rest of the class.</a:t>
            </a:r>
          </a:p>
          <a:p>
            <a:pPr>
              <a:lnSpc>
                <a:spcPct val="150000"/>
              </a:lnSpc>
              <a:buSzPct val="100000"/>
              <a:buAutoNum type="arabicPeriod" startAt="1"/>
              <a:defRPr sz="1100">
                <a:latin typeface="Adobe Garamond Pro"/>
                <a:ea typeface="Adobe Garamond Pro"/>
                <a:cs typeface="Adobe Garamond Pro"/>
                <a:sym typeface="Adobe Garamond Pro"/>
              </a:defRPr>
            </a:pPr>
            <a:r>
              <a:t> If you’d like, you can look at the poster, and choose the most appealing remedy and explain why you chose to purchase that medicine.</a:t>
            </a:r>
          </a:p>
        </p:txBody>
      </p:sp>
      <p:sp>
        <p:nvSpPr>
          <p:cNvPr id="128" name="TextBox 11"/>
          <p:cNvSpPr txBox="1"/>
          <p:nvPr/>
        </p:nvSpPr>
        <p:spPr>
          <a:xfrm>
            <a:off x="212650" y="3676567"/>
            <a:ext cx="6432700" cy="915466"/>
          </a:xfrm>
          <a:prstGeom prst="rect">
            <a:avLst/>
          </a:prstGeom>
          <a:ln w="19050">
            <a:solidFill>
              <a:srgbClr val="000000"/>
            </a:solidFill>
          </a:ln>
          <a:extLst>
            <a:ext uri="{C572A759-6A51-4108-AA02-DFA0A04FC94B}">
              <ma14:wrappingTextBoxFlag xmlns:ma14="http://schemas.microsoft.com/office/mac/drawingml/2011/main" val="1"/>
            </a:ext>
          </a:extLst>
        </p:spPr>
        <p:txBody>
          <a:bodyPr lIns="45718" tIns="45718" rIns="45718" bIns="45718">
            <a:spAutoFit/>
          </a:bodyPr>
          <a:lstStyle/>
          <a:p>
            <a:pPr algn="ctr">
              <a:defRPr b="1" sz="1300" u="sng">
                <a:latin typeface="Helvetica Neue"/>
                <a:ea typeface="Helvetica Neue"/>
                <a:cs typeface="Helvetica Neue"/>
                <a:sym typeface="Helvetica Neue"/>
              </a:defRPr>
            </a:pPr>
            <a:r>
              <a:t>A NOTE REGARDING STUDENTS WITH PROTECTED CHARACTERISTICS</a:t>
            </a:r>
          </a:p>
          <a:p>
            <a:pPr algn="just">
              <a:lnSpc>
                <a:spcPct val="150000"/>
              </a:lnSpc>
              <a:defRPr sz="1100">
                <a:latin typeface="Helvetica Neue"/>
                <a:ea typeface="Helvetica Neue"/>
                <a:cs typeface="Helvetica Neue"/>
                <a:sym typeface="Helvetica Neue"/>
              </a:defRPr>
            </a:pPr>
          </a:p>
          <a:p>
            <a:pPr algn="just">
              <a:lnSpc>
                <a:spcPct val="150000"/>
              </a:lnSpc>
              <a:defRPr sz="1100">
                <a:latin typeface="Helvetica Neue"/>
                <a:ea typeface="Helvetica Neue"/>
                <a:cs typeface="Helvetica Neue"/>
                <a:sym typeface="Helvetica Neue"/>
              </a:defRPr>
            </a:pPr>
            <a:r>
              <a:t>If a student is uncomfortable with working in teams or could become overstimulated, we have provided an extra A3 banner for a student to work alone. </a:t>
            </a:r>
          </a:p>
        </p:txBody>
      </p:sp>
      <p:sp>
        <p:nvSpPr>
          <p:cNvPr id="129" name="TextBox 2"/>
          <p:cNvSpPr txBox="1"/>
          <p:nvPr/>
        </p:nvSpPr>
        <p:spPr>
          <a:xfrm>
            <a:off x="212650" y="1607476"/>
            <a:ext cx="6432701" cy="1804948"/>
          </a:xfrm>
          <a:prstGeom prst="rect">
            <a:avLst/>
          </a:prstGeom>
          <a:ln w="19050">
            <a:solidFill>
              <a:srgbClr val="000000"/>
            </a:solidFill>
          </a:ln>
          <a:extLst>
            <a:ext uri="{C572A759-6A51-4108-AA02-DFA0A04FC94B}">
              <ma14:wrappingTextBoxFlag xmlns:ma14="http://schemas.microsoft.com/office/mac/drawingml/2011/main" val="1"/>
            </a:ext>
          </a:extLst>
        </p:spPr>
        <p:txBody>
          <a:bodyPr lIns="45718" tIns="45718" rIns="45718" bIns="45718">
            <a:spAutoFit/>
          </a:bodyPr>
          <a:lstStyle/>
          <a:p>
            <a:pPr indent="91438" algn="ctr">
              <a:spcBef>
                <a:spcPts val="1000"/>
              </a:spcBef>
              <a:defRPr b="1" sz="1300" u="sng">
                <a:latin typeface="Helvetica Neue"/>
                <a:ea typeface="Helvetica Neue"/>
                <a:cs typeface="Helvetica Neue"/>
                <a:sym typeface="Helvetica Neue"/>
              </a:defRPr>
            </a:pPr>
            <a:r>
              <a:t>POTENTIAL ASSESSMENT STRATEGIES</a:t>
            </a:r>
          </a:p>
          <a:p>
            <a:pPr indent="91438" algn="ctr">
              <a:spcBef>
                <a:spcPts val="1000"/>
              </a:spcBef>
              <a:defRPr b="1" sz="200" u="sng">
                <a:latin typeface="Helvetica Neue"/>
                <a:ea typeface="Helvetica Neue"/>
                <a:cs typeface="Helvetica Neue"/>
                <a:sym typeface="Helvetica Neue"/>
              </a:defRPr>
            </a:pPr>
          </a:p>
          <a:p>
            <a:pPr indent="91438" algn="just">
              <a:lnSpc>
                <a:spcPct val="150000"/>
              </a:lnSpc>
              <a:defRPr i="1" sz="1100">
                <a:latin typeface="Helvetica Neue"/>
                <a:ea typeface="Helvetica Neue"/>
                <a:cs typeface="Helvetica Neue"/>
                <a:sym typeface="Helvetica Neue"/>
              </a:defRPr>
            </a:pPr>
            <a:r>
              <a:t>PRE ASSESS: </a:t>
            </a:r>
            <a:r>
              <a:rPr i="0"/>
              <a:t>Ask students to consider the reasons why they consume what they consume when it comes to health and wellness. Are they prescribed by a physician? Did they see an Instagram influencer use it and wanted to be like them? </a:t>
            </a:r>
          </a:p>
          <a:p>
            <a:pPr indent="91438" algn="just">
              <a:lnSpc>
                <a:spcPct val="150000"/>
              </a:lnSpc>
              <a:defRPr i="1" sz="1100">
                <a:latin typeface="Helvetica Neue"/>
                <a:ea typeface="Helvetica Neue"/>
                <a:cs typeface="Helvetica Neue"/>
                <a:sym typeface="Helvetica Neue"/>
              </a:defRPr>
            </a:pPr>
          </a:p>
          <a:p>
            <a:pPr indent="91438" algn="just">
              <a:lnSpc>
                <a:spcPct val="150000"/>
              </a:lnSpc>
              <a:defRPr i="1" sz="1100">
                <a:latin typeface="Helvetica Neue"/>
                <a:ea typeface="Helvetica Neue"/>
                <a:cs typeface="Helvetica Neue"/>
                <a:sym typeface="Helvetica Neue"/>
              </a:defRPr>
            </a:pPr>
            <a:r>
              <a:t>POST ASSESS: </a:t>
            </a:r>
            <a:r>
              <a:rPr i="0"/>
              <a:t>Ask if medicines should be advertised. Are there benefits and barriers when medicine is advertised?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33" name="Group"/>
          <p:cNvGrpSpPr/>
          <p:nvPr/>
        </p:nvGrpSpPr>
        <p:grpSpPr>
          <a:xfrm>
            <a:off x="135" y="-1"/>
            <a:ext cx="6857937" cy="9144003"/>
            <a:chOff x="67" y="0"/>
            <a:chExt cx="6857935" cy="9144002"/>
          </a:xfrm>
        </p:grpSpPr>
        <p:pic>
          <p:nvPicPr>
            <p:cNvPr id="131" name="Picture 4" descr="Picture 4"/>
            <p:cNvPicPr>
              <a:picLocks noChangeAspect="1"/>
            </p:cNvPicPr>
            <p:nvPr/>
          </p:nvPicPr>
          <p:blipFill>
            <a:blip r:embed="rId2">
              <a:extLst/>
            </a:blip>
            <a:srcRect l="0" t="0" r="9331" b="0"/>
            <a:stretch>
              <a:fillRect/>
            </a:stretch>
          </p:blipFill>
          <p:spPr>
            <a:xfrm rot="5400000">
              <a:off x="-1142966" y="1143032"/>
              <a:ext cx="9144003" cy="6857936"/>
            </a:xfrm>
            <a:prstGeom prst="rect">
              <a:avLst/>
            </a:prstGeom>
            <a:ln w="12700" cap="flat">
              <a:noFill/>
              <a:miter lim="400000"/>
            </a:ln>
            <a:effectLst/>
          </p:spPr>
        </p:pic>
        <p:pic>
          <p:nvPicPr>
            <p:cNvPr id="132" name="Picture 5" descr="Picture 5"/>
            <p:cNvPicPr>
              <a:picLocks noChangeAspect="1"/>
            </p:cNvPicPr>
            <p:nvPr/>
          </p:nvPicPr>
          <p:blipFill>
            <a:blip r:embed="rId3">
              <a:alphaModFix amt="14564"/>
              <a:extLst/>
            </a:blip>
            <a:stretch>
              <a:fillRect/>
            </a:stretch>
          </p:blipFill>
          <p:spPr>
            <a:xfrm>
              <a:off x="506014" y="1649015"/>
              <a:ext cx="5845841" cy="5845838"/>
            </a:xfrm>
            <a:prstGeom prst="rect">
              <a:avLst/>
            </a:prstGeom>
            <a:ln w="12700" cap="flat">
              <a:noFill/>
              <a:miter lim="400000"/>
            </a:ln>
            <a:effectLst/>
          </p:spPr>
        </p:pic>
      </p:grpSp>
      <p:sp>
        <p:nvSpPr>
          <p:cNvPr id="134" name="TextBox 10"/>
          <p:cNvSpPr txBox="1"/>
          <p:nvPr/>
        </p:nvSpPr>
        <p:spPr>
          <a:xfrm>
            <a:off x="208427" y="259481"/>
            <a:ext cx="6441147" cy="4807095"/>
          </a:xfrm>
          <a:prstGeom prst="rect">
            <a:avLst/>
          </a:prstGeom>
          <a:ln w="19050">
            <a:solidFill>
              <a:srgbClr val="000000"/>
            </a:solidFill>
          </a:ln>
          <a:extLst>
            <a:ext uri="{C572A759-6A51-4108-AA02-DFA0A04FC94B}">
              <ma14:wrappingTextBoxFlag xmlns:ma14="http://schemas.microsoft.com/office/mac/drawingml/2011/main" val="1"/>
            </a:ext>
          </a:extLst>
        </p:spPr>
        <p:txBody>
          <a:bodyPr lIns="45718" tIns="45718" rIns="45718" bIns="45718">
            <a:spAutoFit/>
          </a:bodyPr>
          <a:lstStyle/>
          <a:p>
            <a:pPr indent="91438" algn="ctr" defTabSz="685800">
              <a:lnSpc>
                <a:spcPct val="150000"/>
              </a:lnSpc>
              <a:spcBef>
                <a:spcPts val="700"/>
              </a:spcBef>
              <a:defRPr b="1" sz="1300" u="sng">
                <a:latin typeface="Helvetica Neue"/>
                <a:ea typeface="Helvetica Neue"/>
                <a:cs typeface="Helvetica Neue"/>
                <a:sym typeface="Helvetica Neue"/>
              </a:defRPr>
            </a:pPr>
            <a:r>
              <a:t>OBJECTIVES and STANDARDS</a:t>
            </a:r>
          </a:p>
          <a:p>
            <a:pPr>
              <a:lnSpc>
                <a:spcPct val="150000"/>
              </a:lnSpc>
              <a:buSzPct val="100000"/>
              <a:buAutoNum type="arabicPeriod" startAt="1"/>
              <a:defRPr sz="1100">
                <a:latin typeface="Adobe Garamond Pro"/>
                <a:ea typeface="Adobe Garamond Pro"/>
                <a:cs typeface="Adobe Garamond Pro"/>
                <a:sym typeface="Adobe Garamond Pro"/>
              </a:defRPr>
            </a:pPr>
            <a:r>
              <a:t>Different materials were used to treat ailments. Some were eventually discontinued, and some survive as useful treatments today.</a:t>
            </a:r>
          </a:p>
          <a:p>
            <a:pPr algn="r">
              <a:lnSpc>
                <a:spcPct val="150000"/>
              </a:lnSpc>
              <a:defRPr b="1" sz="800">
                <a:solidFill>
                  <a:srgbClr val="535353"/>
                </a:solidFill>
                <a:latin typeface="Adobe Garamond Pro"/>
                <a:ea typeface="Adobe Garamond Pro"/>
                <a:cs typeface="Adobe Garamond Pro"/>
                <a:sym typeface="Adobe Garamond Pro"/>
              </a:defRPr>
            </a:pPr>
            <a:r>
              <a:t>SOC3-05</a:t>
            </a:r>
            <a:r>
              <a:rPr b="0"/>
              <a:t> I can describe the factors contributing to a major social, political or economic change in the past and can assess the impact on people’s lives.</a:t>
            </a:r>
          </a:p>
          <a:p>
            <a:pPr algn="r">
              <a:lnSpc>
                <a:spcPct val="150000"/>
              </a:lnSpc>
              <a:defRPr b="1" sz="800">
                <a:solidFill>
                  <a:srgbClr val="535353"/>
                </a:solidFill>
                <a:latin typeface="Adobe Garamond Pro"/>
                <a:ea typeface="Adobe Garamond Pro"/>
                <a:cs typeface="Adobe Garamond Pro"/>
                <a:sym typeface="Adobe Garamond Pro"/>
              </a:defRPr>
            </a:pPr>
            <a:r>
              <a:t>SOC 3-06a</a:t>
            </a:r>
            <a:r>
              <a:rPr b="0"/>
              <a:t> I can discuss the motives of those involved in a significant turning point in the past and assess the consequences it had then and since.</a:t>
            </a:r>
          </a:p>
          <a:p>
            <a:pPr>
              <a:lnSpc>
                <a:spcPct val="150000"/>
              </a:lnSpc>
              <a:buSzPct val="100000"/>
              <a:buAutoNum type="arabicPeriod" startAt="2"/>
              <a:defRPr sz="1100">
                <a:latin typeface="Adobe Garamond Pro"/>
                <a:ea typeface="Adobe Garamond Pro"/>
                <a:cs typeface="Adobe Garamond Pro"/>
                <a:sym typeface="Adobe Garamond Pro"/>
              </a:defRPr>
            </a:pPr>
            <a:r>
              <a:t> There is an element of persuasion and trust when patients discern what to use to treat their ailment. </a:t>
            </a:r>
          </a:p>
          <a:p>
            <a:pPr algn="r">
              <a:lnSpc>
                <a:spcPct val="150000"/>
              </a:lnSpc>
              <a:defRPr b="1" sz="800">
                <a:solidFill>
                  <a:srgbClr val="535353"/>
                </a:solidFill>
                <a:latin typeface="Adobe Garamond Pro"/>
                <a:ea typeface="Adobe Garamond Pro"/>
                <a:cs typeface="Adobe Garamond Pro"/>
                <a:sym typeface="Adobe Garamond Pro"/>
              </a:defRPr>
            </a:pPr>
            <a:r>
              <a:t>LIT 3-07a</a:t>
            </a:r>
            <a:r>
              <a:rPr b="0"/>
              <a:t> I can show my understanding of what I listen to or watch by commenting, with evidence, on the context and form of short and extended texts…</a:t>
            </a:r>
          </a:p>
          <a:p>
            <a:pPr algn="r">
              <a:lnSpc>
                <a:spcPct val="150000"/>
              </a:lnSpc>
              <a:defRPr b="1" sz="800">
                <a:solidFill>
                  <a:srgbClr val="535353"/>
                </a:solidFill>
                <a:latin typeface="Adobe Garamond Pro"/>
                <a:ea typeface="Adobe Garamond Pro"/>
                <a:cs typeface="Adobe Garamond Pro"/>
                <a:sym typeface="Adobe Garamond Pro"/>
              </a:defRPr>
            </a:pPr>
            <a:r>
              <a:t>SOC 3-01a</a:t>
            </a:r>
            <a:r>
              <a:rPr b="0"/>
              <a:t> I can use my knowledge of a historical period to interpret the evidence and present an informed view.</a:t>
            </a:r>
          </a:p>
          <a:p>
            <a:pPr>
              <a:lnSpc>
                <a:spcPct val="150000"/>
              </a:lnSpc>
              <a:buSzPct val="100000"/>
              <a:buAutoNum type="arabicPeriod" startAt="3"/>
              <a:defRPr sz="1100">
                <a:latin typeface="Adobe Garamond Pro"/>
                <a:ea typeface="Adobe Garamond Pro"/>
                <a:cs typeface="Adobe Garamond Pro"/>
                <a:sym typeface="Adobe Garamond Pro"/>
              </a:defRPr>
            </a:pPr>
            <a:r>
              <a:t> It was the physician’s intent to treat an illness with medicine that was tested and tried over a long period of time and found to be effective. But it would be up to the patient to decide to trust the physician or not.</a:t>
            </a:r>
          </a:p>
          <a:p>
            <a:pPr algn="r">
              <a:lnSpc>
                <a:spcPct val="150000"/>
              </a:lnSpc>
              <a:defRPr b="1" sz="800">
                <a:solidFill>
                  <a:srgbClr val="535353"/>
                </a:solidFill>
                <a:latin typeface="Adobe Garamond Pro"/>
                <a:ea typeface="Adobe Garamond Pro"/>
                <a:cs typeface="Adobe Garamond Pro"/>
                <a:sym typeface="Adobe Garamond Pro"/>
              </a:defRPr>
            </a:pPr>
            <a:r>
              <a:t>SOC 306-b </a:t>
            </a:r>
            <a:r>
              <a:rPr b="0"/>
              <a:t>Through research, I can identify possible causes of a past conflict and report on the impact it has on the lives of people at that time.</a:t>
            </a:r>
          </a:p>
          <a:p>
            <a:pPr algn="r">
              <a:lnSpc>
                <a:spcPct val="150000"/>
              </a:lnSpc>
              <a:defRPr b="1" sz="800">
                <a:solidFill>
                  <a:srgbClr val="535353"/>
                </a:solidFill>
                <a:latin typeface="Adobe Garamond Pro"/>
                <a:ea typeface="Adobe Garamond Pro"/>
                <a:cs typeface="Adobe Garamond Pro"/>
                <a:sym typeface="Adobe Garamond Pro"/>
              </a:defRPr>
            </a:pPr>
            <a:r>
              <a:t>LIT 3-06a</a:t>
            </a:r>
            <a:r>
              <a:rPr b="0"/>
              <a:t> I can independently select ideas and relevant information for different purposes…</a:t>
            </a:r>
          </a:p>
          <a:p>
            <a:pPr>
              <a:lnSpc>
                <a:spcPct val="150000"/>
              </a:lnSpc>
              <a:buSzPct val="100000"/>
              <a:buAutoNum type="arabicPeriod" startAt="4"/>
              <a:defRPr sz="1100">
                <a:latin typeface="Adobe Garamond Pro"/>
                <a:ea typeface="Adobe Garamond Pro"/>
                <a:cs typeface="Adobe Garamond Pro"/>
                <a:sym typeface="Adobe Garamond Pro"/>
              </a:defRPr>
            </a:pPr>
            <a:r>
              <a:t>Sometimes, the public chose to trust local lore and legend to heal their ailments instead. </a:t>
            </a:r>
          </a:p>
          <a:p>
            <a:pPr algn="r">
              <a:lnSpc>
                <a:spcPct val="150000"/>
              </a:lnSpc>
              <a:defRPr b="1" sz="800">
                <a:solidFill>
                  <a:srgbClr val="535353"/>
                </a:solidFill>
                <a:latin typeface="Adobe Garamond Pro"/>
                <a:ea typeface="Adobe Garamond Pro"/>
                <a:cs typeface="Adobe Garamond Pro"/>
                <a:sym typeface="Adobe Garamond Pro"/>
              </a:defRPr>
            </a:pPr>
            <a:r>
              <a:t>LIT 3-04a </a:t>
            </a:r>
            <a:r>
              <a:rPr b="0"/>
              <a:t>As I listen or watch, I can identify and discuss similarities and differences between different types of tex</a:t>
            </a:r>
          </a:p>
          <a:p>
            <a:pPr algn="r">
              <a:lnSpc>
                <a:spcPct val="150000"/>
              </a:lnSpc>
              <a:defRPr b="1" sz="800">
                <a:solidFill>
                  <a:srgbClr val="535353"/>
                </a:solidFill>
                <a:latin typeface="Adobe Garamond Pro"/>
                <a:ea typeface="Adobe Garamond Pro"/>
                <a:cs typeface="Adobe Garamond Pro"/>
                <a:sym typeface="Adobe Garamond Pro"/>
              </a:defRPr>
            </a:pPr>
            <a:r>
              <a:t>SOC 3-14a</a:t>
            </a:r>
            <a:r>
              <a:rPr b="0"/>
              <a:t> I can use a range of maps and geographical information systems to gather, interpret, and present conclusions and can locate a range of features within Scotland, UK, Europe, and the wider world. t</a:t>
            </a:r>
          </a:p>
        </p:txBody>
      </p:sp>
      <p:sp>
        <p:nvSpPr>
          <p:cNvPr id="135" name="TextBox 10"/>
          <p:cNvSpPr txBox="1"/>
          <p:nvPr/>
        </p:nvSpPr>
        <p:spPr>
          <a:xfrm>
            <a:off x="208427" y="5189913"/>
            <a:ext cx="6441147" cy="2251308"/>
          </a:xfrm>
          <a:prstGeom prst="rect">
            <a:avLst/>
          </a:prstGeom>
          <a:ln w="19050">
            <a:solidFill>
              <a:srgbClr val="000000"/>
            </a:solidFill>
          </a:ln>
          <a:extLst>
            <a:ext uri="{C572A759-6A51-4108-AA02-DFA0A04FC94B}">
              <ma14:wrappingTextBoxFlag xmlns:ma14="http://schemas.microsoft.com/office/mac/drawingml/2011/main" val="1"/>
            </a:ext>
          </a:extLst>
        </p:spPr>
        <p:txBody>
          <a:bodyPr lIns="45718" tIns="45718" rIns="45718" bIns="45718">
            <a:spAutoFit/>
          </a:bodyPr>
          <a:lstStyle/>
          <a:p>
            <a:pPr indent="91438" algn="ctr" defTabSz="685800">
              <a:lnSpc>
                <a:spcPct val="150000"/>
              </a:lnSpc>
              <a:spcBef>
                <a:spcPts val="700"/>
              </a:spcBef>
              <a:defRPr b="1" sz="1300" u="sng">
                <a:latin typeface="Helvetica Neue"/>
                <a:ea typeface="Helvetica Neue"/>
                <a:cs typeface="Helvetica Neue"/>
                <a:sym typeface="Helvetica Neue"/>
              </a:defRPr>
            </a:pPr>
            <a:r>
              <a:t>THANK YOUS and CONTACT INFORMATION</a:t>
            </a:r>
          </a:p>
          <a:p>
            <a:pPr algn="just" defTabSz="685800">
              <a:lnSpc>
                <a:spcPct val="150000"/>
              </a:lnSpc>
              <a:spcBef>
                <a:spcPts val="700"/>
              </a:spcBef>
              <a:defRPr sz="1100">
                <a:latin typeface="Helvetica Neue"/>
                <a:ea typeface="Helvetica Neue"/>
                <a:cs typeface="Helvetica Neue"/>
                <a:sym typeface="Helvetica Neue"/>
              </a:defRPr>
            </a:pPr>
            <a:r>
              <a:t>Thank you for trying our box and our activities! We appreciate how hard teachers work and hope that these objects and activities have been a delight for you and your students. </a:t>
            </a:r>
          </a:p>
          <a:p>
            <a:pPr algn="just" defTabSz="685800">
              <a:lnSpc>
                <a:spcPct val="150000"/>
              </a:lnSpc>
              <a:spcBef>
                <a:spcPts val="700"/>
              </a:spcBef>
              <a:defRPr sz="1100">
                <a:latin typeface="Helvetica Neue"/>
                <a:ea typeface="Helvetica Neue"/>
                <a:cs typeface="Helvetica Neue"/>
                <a:sym typeface="Helvetica Neue"/>
              </a:defRPr>
            </a:pPr>
            <a:r>
              <a:t>If you have any comments or questions please reach out at:</a:t>
            </a:r>
          </a:p>
          <a:p>
            <a:pPr algn="just" defTabSz="685800">
              <a:lnSpc>
                <a:spcPct val="150000"/>
              </a:lnSpc>
              <a:spcBef>
                <a:spcPts val="100"/>
              </a:spcBef>
              <a:defRPr b="1" sz="1100">
                <a:solidFill>
                  <a:srgbClr val="945200"/>
                </a:solidFill>
                <a:latin typeface="Helvetica Neue"/>
                <a:ea typeface="Helvetica Neue"/>
                <a:cs typeface="Helvetica Neue"/>
                <a:sym typeface="Helvetica Neue"/>
              </a:defRPr>
            </a:pPr>
            <a:r>
              <a:t>museum@rcpe.ac.uk</a:t>
            </a:r>
          </a:p>
          <a:p>
            <a:pPr algn="just" defTabSz="685800">
              <a:lnSpc>
                <a:spcPct val="150000"/>
              </a:lnSpc>
              <a:spcBef>
                <a:spcPts val="100"/>
              </a:spcBef>
              <a:defRPr b="1" sz="1100">
                <a:solidFill>
                  <a:srgbClr val="945200"/>
                </a:solidFill>
                <a:latin typeface="Helvetica Neue"/>
                <a:ea typeface="Helvetica Neue"/>
                <a:cs typeface="Helvetica Neue"/>
                <a:sym typeface="Helvetica Neue"/>
              </a:defRPr>
            </a:pPr>
            <a:r>
              <a:t>0131 225 7324</a:t>
            </a:r>
          </a:p>
          <a:p>
            <a:pPr algn="just" defTabSz="685800">
              <a:lnSpc>
                <a:spcPct val="150000"/>
              </a:lnSpc>
              <a:spcBef>
                <a:spcPts val="700"/>
              </a:spcBef>
              <a:defRPr sz="1100">
                <a:latin typeface="Helvetica Neue"/>
                <a:ea typeface="Helvetica Neue"/>
                <a:cs typeface="Helvetica Neue"/>
                <a:sym typeface="Helvetica Neue"/>
              </a:defRPr>
            </a:pPr>
            <a:r>
              <a:t>We would love to hear about your experiences. If you have a moment, consider giving us some quick feedback. It will help us make better tools for you and your students.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