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6858000" cy="9144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9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14350" y="1496484"/>
            <a:ext cx="5829300" cy="3183467"/>
          </a:xfrm>
          <a:prstGeom prst="rect">
            <a:avLst/>
          </a:prstGeom>
        </p:spPr>
        <p:txBody>
          <a:bodyPr anchor="b"/>
          <a:lstStyle>
            <a:lvl1pPr algn="ctr">
              <a:defRPr sz="4500"/>
            </a:lvl1pPr>
          </a:lstStyle>
          <a:p>
            <a:r>
              <a:t>Title Text</a:t>
            </a:r>
          </a:p>
        </p:txBody>
      </p:sp>
      <p:sp>
        <p:nvSpPr>
          <p:cNvPr id="12" name="Body Level One…"/>
          <p:cNvSpPr txBox="1">
            <a:spLocks noGrp="1"/>
          </p:cNvSpPr>
          <p:nvPr>
            <p:ph type="body" sz="quarter" idx="1"/>
          </p:nvPr>
        </p:nvSpPr>
        <p:spPr>
          <a:xfrm>
            <a:off x="857250" y="4802716"/>
            <a:ext cx="5143500" cy="2207684"/>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67916" y="2279652"/>
            <a:ext cx="5915026" cy="3803650"/>
          </a:xfrm>
          <a:prstGeom prst="rect">
            <a:avLst/>
          </a:prstGeom>
        </p:spPr>
        <p:txBody>
          <a:bodyPr anchor="b"/>
          <a:lstStyle>
            <a:lvl1pPr>
              <a:defRPr sz="4500"/>
            </a:lvl1pPr>
          </a:lstStyle>
          <a:p>
            <a:r>
              <a:t>Title Text</a:t>
            </a:r>
          </a:p>
        </p:txBody>
      </p:sp>
      <p:sp>
        <p:nvSpPr>
          <p:cNvPr id="30" name="Body Level One…"/>
          <p:cNvSpPr txBox="1">
            <a:spLocks noGrp="1"/>
          </p:cNvSpPr>
          <p:nvPr>
            <p:ph type="body" sz="quarter" idx="1"/>
          </p:nvPr>
        </p:nvSpPr>
        <p:spPr>
          <a:xfrm>
            <a:off x="467916" y="6119286"/>
            <a:ext cx="5915026" cy="2000250"/>
          </a:xfrm>
          <a:prstGeom prst="rect">
            <a:avLst/>
          </a:prstGeom>
        </p:spPr>
        <p:txBody>
          <a:bodyPr/>
          <a:lstStyle>
            <a:lvl1pPr marL="0" indent="0">
              <a:buSzTx/>
              <a:buFontTx/>
              <a:buNone/>
              <a:defRPr sz="1800"/>
            </a:lvl1pPr>
            <a:lvl2pPr marL="0" indent="342900">
              <a:buSzTx/>
              <a:buFontTx/>
              <a:buNone/>
              <a:defRPr sz="1800"/>
            </a:lvl2pPr>
            <a:lvl3pPr marL="0" indent="685800">
              <a:buSzTx/>
              <a:buFontTx/>
              <a:buNone/>
              <a:defRPr sz="1800"/>
            </a:lvl3pPr>
            <a:lvl4pPr marL="0" indent="1028700">
              <a:buSzTx/>
              <a:buFontTx/>
              <a:buNone/>
              <a:defRPr sz="1800"/>
            </a:lvl4pPr>
            <a:lvl5pPr marL="0" indent="13716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71487" y="2434166"/>
            <a:ext cx="2914651" cy="580178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72381" y="486835"/>
            <a:ext cx="5915026" cy="1767418"/>
          </a:xfrm>
          <a:prstGeom prst="rect">
            <a:avLst/>
          </a:prstGeom>
        </p:spPr>
        <p:txBody>
          <a:bodyPr/>
          <a:lstStyle/>
          <a:p>
            <a:r>
              <a:t>Title Text</a:t>
            </a:r>
          </a:p>
        </p:txBody>
      </p:sp>
      <p:sp>
        <p:nvSpPr>
          <p:cNvPr id="48" name="Body Level One…"/>
          <p:cNvSpPr txBox="1">
            <a:spLocks noGrp="1"/>
          </p:cNvSpPr>
          <p:nvPr>
            <p:ph type="body" sz="quarter" idx="1"/>
          </p:nvPr>
        </p:nvSpPr>
        <p:spPr>
          <a:xfrm>
            <a:off x="472381" y="2241550"/>
            <a:ext cx="2901256" cy="1098550"/>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3471862" y="2241550"/>
            <a:ext cx="2915544" cy="1098550"/>
          </a:xfrm>
          <a:prstGeom prst="rect">
            <a:avLst/>
          </a:prstGeom>
        </p:spPr>
        <p:txBody>
          <a:bodyPr anchor="b"/>
          <a:lstStyle/>
          <a:p>
            <a:pPr marL="0" indent="0">
              <a:buSzTx/>
              <a:buFontTx/>
              <a:buNone/>
              <a:defRPr sz="1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72381" y="609600"/>
            <a:ext cx="2211884" cy="2133600"/>
          </a:xfrm>
          <a:prstGeom prst="rect">
            <a:avLst/>
          </a:prstGeom>
        </p:spPr>
        <p:txBody>
          <a:bodyPr anchor="b"/>
          <a:lstStyle>
            <a:lvl1pPr>
              <a:defRPr sz="2400"/>
            </a:lvl1pPr>
          </a:lstStyle>
          <a:p>
            <a:r>
              <a:t>Title Text</a:t>
            </a:r>
          </a:p>
        </p:txBody>
      </p:sp>
      <p:sp>
        <p:nvSpPr>
          <p:cNvPr id="73" name="Body Level One…"/>
          <p:cNvSpPr txBox="1">
            <a:spLocks noGrp="1"/>
          </p:cNvSpPr>
          <p:nvPr>
            <p:ph type="body" sz="half" idx="1"/>
          </p:nvPr>
        </p:nvSpPr>
        <p:spPr>
          <a:xfrm>
            <a:off x="2915542" y="1316568"/>
            <a:ext cx="3471864" cy="6498168"/>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72381" y="2743200"/>
            <a:ext cx="2211884" cy="5082117"/>
          </a:xfrm>
          <a:prstGeom prst="rect">
            <a:avLst/>
          </a:prstGeom>
        </p:spPr>
        <p:txBody>
          <a:bodyPr/>
          <a:lstStyle/>
          <a:p>
            <a:pPr marL="0" indent="0">
              <a:buSzTx/>
              <a:buFontTx/>
              <a:buNone/>
              <a:defRPr sz="1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472381" y="609600"/>
            <a:ext cx="2211884" cy="2133600"/>
          </a:xfrm>
          <a:prstGeom prst="rect">
            <a:avLst/>
          </a:prstGeom>
        </p:spPr>
        <p:txBody>
          <a:bodyPr anchor="b"/>
          <a:lstStyle>
            <a:lvl1pPr>
              <a:defRPr sz="2400"/>
            </a:lvl1pPr>
          </a:lstStyle>
          <a:p>
            <a:r>
              <a:t>Title Text</a:t>
            </a:r>
          </a:p>
        </p:txBody>
      </p:sp>
      <p:sp>
        <p:nvSpPr>
          <p:cNvPr id="83" name="Picture Placeholder 2"/>
          <p:cNvSpPr>
            <a:spLocks noGrp="1"/>
          </p:cNvSpPr>
          <p:nvPr>
            <p:ph type="pic" sz="half" idx="21"/>
          </p:nvPr>
        </p:nvSpPr>
        <p:spPr>
          <a:xfrm>
            <a:off x="2915542" y="1316568"/>
            <a:ext cx="3471864" cy="6498168"/>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472381" y="2743200"/>
            <a:ext cx="2211884" cy="5082117"/>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71487" y="486835"/>
            <a:ext cx="5915026" cy="1767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71487" y="2434166"/>
            <a:ext cx="5915026" cy="5801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166510" y="8615595"/>
            <a:ext cx="220003" cy="205915"/>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p:cNvGrpSpPr/>
          <p:nvPr/>
        </p:nvGrpSpPr>
        <p:grpSpPr>
          <a:xfrm>
            <a:off x="8019" y="8353"/>
            <a:ext cx="6857933" cy="9144001"/>
            <a:chOff x="67" y="0"/>
            <a:chExt cx="6857931" cy="9144000"/>
          </a:xfrm>
        </p:grpSpPr>
        <p:pic>
          <p:nvPicPr>
            <p:cNvPr id="94" name="Picture 4" descr="Picture 4"/>
            <p:cNvPicPr>
              <a:picLocks noChangeAspect="1"/>
            </p:cNvPicPr>
            <p:nvPr/>
          </p:nvPicPr>
          <p:blipFill>
            <a:blip r:embed="rId2">
              <a:extLst/>
            </a:blip>
            <a:srcRect r="9331"/>
            <a:stretch>
              <a:fillRect/>
            </a:stretch>
          </p:blipFill>
          <p:spPr>
            <a:xfrm rot="5400000">
              <a:off x="-1142967" y="1143034"/>
              <a:ext cx="9144001" cy="6857932"/>
            </a:xfrm>
            <a:prstGeom prst="rect">
              <a:avLst/>
            </a:prstGeom>
            <a:ln w="12700" cap="flat">
              <a:noFill/>
              <a:miter lim="400000"/>
            </a:ln>
            <a:effectLst/>
          </p:spPr>
        </p:pic>
        <p:pic>
          <p:nvPicPr>
            <p:cNvPr id="95" name="Picture 5" descr="Picture 5"/>
            <p:cNvPicPr>
              <a:picLocks noChangeAspect="1"/>
            </p:cNvPicPr>
            <p:nvPr/>
          </p:nvPicPr>
          <p:blipFill>
            <a:blip r:embed="rId3">
              <a:alphaModFix amt="14564"/>
              <a:extLst/>
            </a:blip>
            <a:srcRect/>
            <a:stretch>
              <a:fillRect/>
            </a:stretch>
          </p:blipFill>
          <p:spPr>
            <a:xfrm>
              <a:off x="498064" y="1640662"/>
              <a:ext cx="5845837" cy="5845837"/>
            </a:xfrm>
            <a:prstGeom prst="rect">
              <a:avLst/>
            </a:prstGeom>
            <a:ln w="12700" cap="flat">
              <a:noFill/>
              <a:miter lim="400000"/>
            </a:ln>
            <a:effectLst/>
          </p:spPr>
        </p:pic>
      </p:grpSp>
      <p:sp>
        <p:nvSpPr>
          <p:cNvPr id="97" name="Straight Connector 24"/>
          <p:cNvSpPr/>
          <p:nvPr/>
        </p:nvSpPr>
        <p:spPr>
          <a:xfrm>
            <a:off x="191385" y="598966"/>
            <a:ext cx="6432700" cy="1"/>
          </a:xfrm>
          <a:prstGeom prst="line">
            <a:avLst/>
          </a:prstGeom>
          <a:ln w="38100">
            <a:solidFill>
              <a:srgbClr val="000000"/>
            </a:solidFill>
            <a:miter/>
          </a:ln>
        </p:spPr>
        <p:txBody>
          <a:bodyPr lIns="45719" rIns="45719"/>
          <a:lstStyle/>
          <a:p>
            <a:endParaRPr/>
          </a:p>
        </p:txBody>
      </p:sp>
      <p:sp>
        <p:nvSpPr>
          <p:cNvPr id="98" name="TextBox 1"/>
          <p:cNvSpPr txBox="1"/>
          <p:nvPr/>
        </p:nvSpPr>
        <p:spPr>
          <a:xfrm>
            <a:off x="237106" y="224773"/>
            <a:ext cx="2141398" cy="376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50000"/>
              </a:lnSpc>
              <a:defRPr b="1">
                <a:latin typeface="Helvetica Neue"/>
                <a:ea typeface="Helvetica Neue"/>
                <a:cs typeface="Helvetica Neue"/>
                <a:sym typeface="Helvetica Neue"/>
              </a:defRPr>
            </a:lvl1pPr>
          </a:lstStyle>
          <a:p>
            <a:r>
              <a:t>Teacher Guide</a:t>
            </a:r>
          </a:p>
        </p:txBody>
      </p:sp>
      <p:sp>
        <p:nvSpPr>
          <p:cNvPr id="99" name="TextBox 12"/>
          <p:cNvSpPr txBox="1"/>
          <p:nvPr/>
        </p:nvSpPr>
        <p:spPr>
          <a:xfrm>
            <a:off x="3942844" y="237473"/>
            <a:ext cx="2763407" cy="376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50000"/>
              </a:lnSpc>
              <a:defRPr b="1" i="1">
                <a:latin typeface="Helvetica Neue"/>
                <a:ea typeface="Helvetica Neue"/>
                <a:cs typeface="Helvetica Neue"/>
                <a:sym typeface="Helvetica Neue"/>
              </a:defRPr>
            </a:lvl1pPr>
          </a:lstStyle>
          <a:p>
            <a:r>
              <a:t>“Build a Physik Garden”</a:t>
            </a:r>
          </a:p>
        </p:txBody>
      </p:sp>
      <p:sp>
        <p:nvSpPr>
          <p:cNvPr id="100" name="TextBox 2"/>
          <p:cNvSpPr txBox="1"/>
          <p:nvPr/>
        </p:nvSpPr>
        <p:spPr>
          <a:xfrm>
            <a:off x="146723" y="1192809"/>
            <a:ext cx="2960567" cy="3600000"/>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685800">
              <a:lnSpc>
                <a:spcPct val="150000"/>
              </a:lnSpc>
              <a:spcBef>
                <a:spcPts val="300"/>
              </a:spcBef>
              <a:defRPr sz="1300" b="1" u="sng">
                <a:latin typeface="Helvetica Neue"/>
                <a:ea typeface="Helvetica Neue"/>
                <a:cs typeface="Helvetica Neue"/>
                <a:sym typeface="Helvetica Neue"/>
              </a:defRPr>
            </a:pPr>
            <a:r>
              <a:rPr dirty="0"/>
              <a:t>OVERVIEW</a:t>
            </a:r>
          </a:p>
          <a:p>
            <a:pPr>
              <a:lnSpc>
                <a:spcPct val="150000"/>
              </a:lnSpc>
              <a:spcBef>
                <a:spcPts val="300"/>
              </a:spcBef>
              <a:defRPr sz="1200">
                <a:latin typeface="Helvetica Neue"/>
                <a:ea typeface="Helvetica Neue"/>
                <a:cs typeface="Helvetica Neue"/>
                <a:sym typeface="Helvetica Neue"/>
              </a:defRPr>
            </a:pPr>
            <a:r>
              <a:rPr dirty="0"/>
              <a:t>Students discover the objects in the box to learn what would be needed to create important medicines of that time. They will be tasked with finishing an activity where they are in charge of a </a:t>
            </a:r>
            <a:r>
              <a:rPr dirty="0" err="1"/>
              <a:t>physik</a:t>
            </a:r>
            <a:r>
              <a:rPr dirty="0"/>
              <a:t> garden that will be used to source materials to save a village from illness. </a:t>
            </a:r>
          </a:p>
          <a:p>
            <a:pPr indent="91439">
              <a:lnSpc>
                <a:spcPct val="150000"/>
              </a:lnSpc>
              <a:spcBef>
                <a:spcPts val="300"/>
              </a:spcBef>
              <a:defRPr sz="1200">
                <a:latin typeface="Helvetica Neue"/>
                <a:ea typeface="Helvetica Neue"/>
                <a:cs typeface="Helvetica Neue"/>
                <a:sym typeface="Helvetica Neue"/>
              </a:defRPr>
            </a:pPr>
            <a:r>
              <a:rPr dirty="0"/>
              <a:t>Students will use the garden to help their community survive the harsh environment for which their community finds themselves throughout history.</a:t>
            </a:r>
          </a:p>
        </p:txBody>
      </p:sp>
      <p:sp>
        <p:nvSpPr>
          <p:cNvPr id="101" name="TextBox 3"/>
          <p:cNvSpPr txBox="1"/>
          <p:nvPr/>
        </p:nvSpPr>
        <p:spPr>
          <a:xfrm>
            <a:off x="3231029" y="1192809"/>
            <a:ext cx="3487375" cy="2970000"/>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91439" algn="ctr">
              <a:lnSpc>
                <a:spcPct val="150000"/>
              </a:lnSpc>
              <a:spcBef>
                <a:spcPts val="300"/>
              </a:spcBef>
              <a:defRPr sz="1300" b="1" u="sng">
                <a:latin typeface="Helvetica Neue"/>
                <a:ea typeface="Helvetica Neue"/>
                <a:cs typeface="Helvetica Neue"/>
                <a:sym typeface="Helvetica Neue"/>
              </a:defRPr>
            </a:pPr>
            <a:r>
              <a:rPr dirty="0"/>
              <a:t>SUPPLIES, EQUIPMENT &amp; RESOURCES</a:t>
            </a:r>
          </a:p>
          <a:p>
            <a:pPr indent="91439">
              <a:lnSpc>
                <a:spcPct val="150000"/>
              </a:lnSpc>
              <a:spcBef>
                <a:spcPts val="300"/>
              </a:spcBef>
              <a:defRPr sz="1200" b="1">
                <a:latin typeface="Helvetica Neue"/>
                <a:ea typeface="Helvetica Neue"/>
                <a:cs typeface="Helvetica Neue"/>
                <a:sym typeface="Helvetica Neue"/>
              </a:defRPr>
            </a:pPr>
            <a:r>
              <a:rPr dirty="0"/>
              <a:t>We Supply</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rPr dirty="0"/>
              <a:t> Images marked with a PURPLE icon on the label from the felt folder titled RCPE ARCHIVE. See below for a complete list</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rPr dirty="0"/>
              <a:t> Objects from the box marked with a PURPLE icon on their individual interpretation panels. See below for a complete list</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rPr dirty="0"/>
              <a:t> The folder titled “Build a </a:t>
            </a:r>
            <a:r>
              <a:rPr dirty="0" err="1"/>
              <a:t>Physik</a:t>
            </a:r>
            <a:r>
              <a:rPr dirty="0"/>
              <a:t> Garden” found in the felt folder titled RCPE ACTIVITIES</a:t>
            </a:r>
          </a:p>
        </p:txBody>
      </p:sp>
      <p:sp>
        <p:nvSpPr>
          <p:cNvPr id="102" name="TextBox 6"/>
          <p:cNvSpPr txBox="1"/>
          <p:nvPr/>
        </p:nvSpPr>
        <p:spPr>
          <a:xfrm>
            <a:off x="3231028" y="6464068"/>
            <a:ext cx="3487375" cy="1800000"/>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685800">
              <a:lnSpc>
                <a:spcPct val="150000"/>
              </a:lnSpc>
              <a:spcBef>
                <a:spcPts val="300"/>
              </a:spcBef>
              <a:defRPr sz="1300" b="1" u="sng">
                <a:latin typeface="Helvetica Neue"/>
                <a:ea typeface="Helvetica Neue"/>
                <a:cs typeface="Helvetica Neue"/>
                <a:sym typeface="Helvetica Neue"/>
              </a:defRPr>
            </a:pPr>
            <a:r>
              <a:rPr dirty="0"/>
              <a:t>From The Box</a:t>
            </a:r>
          </a:p>
          <a:p>
            <a:pPr defTabSz="685800">
              <a:lnSpc>
                <a:spcPct val="150000"/>
              </a:lnSpc>
              <a:spcBef>
                <a:spcPts val="300"/>
              </a:spcBef>
              <a:defRPr sz="1200">
                <a:latin typeface="Helvetica Neue"/>
                <a:ea typeface="Helvetica Neue"/>
                <a:cs typeface="Helvetica Neue"/>
                <a:sym typeface="Helvetica Neue"/>
              </a:defRPr>
            </a:pPr>
            <a:r>
              <a:rPr dirty="0"/>
              <a:t> All objects in the box are useful for reference. They are not directly associated with the activity, but can be referenced as examples of materials being farmed and sourced during the medicine-making process. </a:t>
            </a:r>
          </a:p>
        </p:txBody>
      </p:sp>
      <p:sp>
        <p:nvSpPr>
          <p:cNvPr id="103" name="From the felt folder labeled as ARCHIVES…"/>
          <p:cNvSpPr txBox="1"/>
          <p:nvPr/>
        </p:nvSpPr>
        <p:spPr>
          <a:xfrm>
            <a:off x="3225358" y="4340913"/>
            <a:ext cx="3498716" cy="1947361"/>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685800">
              <a:lnSpc>
                <a:spcPct val="150000"/>
              </a:lnSpc>
              <a:spcBef>
                <a:spcPts val="300"/>
              </a:spcBef>
              <a:defRPr sz="1300">
                <a:latin typeface="Helvetica Neue"/>
                <a:ea typeface="Helvetica Neue"/>
                <a:cs typeface="Helvetica Neue"/>
                <a:sym typeface="Helvetica Neue"/>
              </a:defRPr>
            </a:pPr>
            <a:r>
              <a:rPr b="1" u="sng" dirty="0"/>
              <a:t>From the felt folder labeled as ARCHIVES</a:t>
            </a:r>
          </a:p>
          <a:p>
            <a:pPr defTabSz="685800">
              <a:lnSpc>
                <a:spcPct val="150000"/>
              </a:lnSpc>
              <a:spcBef>
                <a:spcPts val="300"/>
              </a:spcBef>
              <a:defRPr sz="1200">
                <a:latin typeface="Helvetica Neue"/>
                <a:ea typeface="Helvetica Neue"/>
                <a:cs typeface="Helvetica Neue"/>
                <a:sym typeface="Helvetica Neue"/>
              </a:defRPr>
            </a:pPr>
            <a:r>
              <a:rPr dirty="0"/>
              <a:t> All papers in the RCPE ARCHIVES felt folder are useful for reference. They are not directly associated with the activity, but can be referenced as examples of materials being farmed and sourced during the medicine-making process. </a:t>
            </a:r>
          </a:p>
        </p:txBody>
      </p:sp>
      <p:grpSp>
        <p:nvGrpSpPr>
          <p:cNvPr id="106" name="Group"/>
          <p:cNvGrpSpPr/>
          <p:nvPr/>
        </p:nvGrpSpPr>
        <p:grpSpPr>
          <a:xfrm>
            <a:off x="2982120" y="157250"/>
            <a:ext cx="909663" cy="887577"/>
            <a:chOff x="0" y="0"/>
            <a:chExt cx="909661" cy="887575"/>
          </a:xfrm>
        </p:grpSpPr>
        <p:sp>
          <p:nvSpPr>
            <p:cNvPr id="104" name="Oval"/>
            <p:cNvSpPr/>
            <p:nvPr/>
          </p:nvSpPr>
          <p:spPr>
            <a:xfrm>
              <a:off x="0" y="4143"/>
              <a:ext cx="909662" cy="883433"/>
            </a:xfrm>
            <a:prstGeom prst="ellipse">
              <a:avLst/>
            </a:prstGeom>
            <a:solidFill>
              <a:srgbClr val="531B93"/>
            </a:solidFill>
            <a:ln w="12700" cap="flat">
              <a:solidFill>
                <a:srgbClr val="9437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pic>
          <p:nvPicPr>
            <p:cNvPr id="105" name="RCPE_MIB.png" descr="RCPE_MIB.png"/>
            <p:cNvPicPr>
              <a:picLocks noChangeAspect="1"/>
            </p:cNvPicPr>
            <p:nvPr/>
          </p:nvPicPr>
          <p:blipFill>
            <a:blip r:embed="rId4">
              <a:extLst/>
            </a:blip>
            <a:stretch>
              <a:fillRect/>
            </a:stretch>
          </p:blipFill>
          <p:spPr>
            <a:xfrm>
              <a:off x="13114" y="0"/>
              <a:ext cx="883433" cy="883433"/>
            </a:xfrm>
            <a:prstGeom prst="rect">
              <a:avLst/>
            </a:prstGeom>
            <a:ln w="12700" cap="flat">
              <a:noFill/>
              <a:miter lim="400000"/>
            </a:ln>
            <a:effectLst/>
          </p:spPr>
        </p:pic>
      </p:grpSp>
      <p:grpSp>
        <p:nvGrpSpPr>
          <p:cNvPr id="109" name="Group"/>
          <p:cNvGrpSpPr/>
          <p:nvPr/>
        </p:nvGrpSpPr>
        <p:grpSpPr>
          <a:xfrm>
            <a:off x="810919" y="5198487"/>
            <a:ext cx="1657575" cy="1617332"/>
            <a:chOff x="0" y="0"/>
            <a:chExt cx="1657574" cy="1617330"/>
          </a:xfrm>
        </p:grpSpPr>
        <p:sp>
          <p:nvSpPr>
            <p:cNvPr id="107" name="Oval"/>
            <p:cNvSpPr/>
            <p:nvPr/>
          </p:nvSpPr>
          <p:spPr>
            <a:xfrm>
              <a:off x="0" y="7550"/>
              <a:ext cx="1657575" cy="1609781"/>
            </a:xfrm>
            <a:prstGeom prst="ellipse">
              <a:avLst/>
            </a:prstGeom>
            <a:solidFill>
              <a:srgbClr val="531B93"/>
            </a:solidFill>
            <a:ln w="12700" cap="flat">
              <a:solidFill>
                <a:srgbClr val="9437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pic>
          <p:nvPicPr>
            <p:cNvPr id="108" name="RCPE_MIB.png" descr="RCPE_MIB.png"/>
            <p:cNvPicPr>
              <a:picLocks noChangeAspect="1"/>
            </p:cNvPicPr>
            <p:nvPr/>
          </p:nvPicPr>
          <p:blipFill>
            <a:blip r:embed="rId4">
              <a:extLst/>
            </a:blip>
            <a:stretch>
              <a:fillRect/>
            </a:stretch>
          </p:blipFill>
          <p:spPr>
            <a:xfrm>
              <a:off x="23897" y="0"/>
              <a:ext cx="1609781" cy="1609780"/>
            </a:xfrm>
            <a:prstGeom prst="rect">
              <a:avLst/>
            </a:prstGeom>
            <a:ln w="12700" cap="flat">
              <a:noFill/>
              <a:miter lim="400000"/>
            </a:ln>
            <a:effectLst/>
          </p:spPr>
        </p:pic>
      </p:grpSp>
      <p:sp>
        <p:nvSpPr>
          <p:cNvPr id="110" name="Look for THIS COLOUR…"/>
          <p:cNvSpPr txBox="1"/>
          <p:nvPr/>
        </p:nvSpPr>
        <p:spPr>
          <a:xfrm>
            <a:off x="434419" y="7030476"/>
            <a:ext cx="2410575" cy="658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200">
                <a:latin typeface="Helvetica Neue"/>
                <a:ea typeface="Helvetica Neue"/>
                <a:cs typeface="Helvetica Neue"/>
                <a:sym typeface="Helvetica Neue"/>
              </a:defRPr>
            </a:pPr>
            <a:r>
              <a:rPr b="1"/>
              <a:t>Look for THIS COLOUR </a:t>
            </a:r>
          </a:p>
          <a:p>
            <a:pPr algn="ctr">
              <a:defRPr sz="1200">
                <a:latin typeface="Helvetica Neue"/>
                <a:ea typeface="Helvetica Neue"/>
                <a:cs typeface="Helvetica Neue"/>
                <a:sym typeface="Helvetica Neue"/>
              </a:defRPr>
            </a:pPr>
            <a:r>
              <a:rPr b="1"/>
              <a:t>on the labels of the objects </a:t>
            </a:r>
          </a:p>
          <a:p>
            <a:pPr algn="ctr">
              <a:defRPr sz="1200">
                <a:latin typeface="Helvetica Neue"/>
                <a:ea typeface="Helvetica Neue"/>
                <a:cs typeface="Helvetica Neue"/>
                <a:sym typeface="Helvetica Neue"/>
              </a:defRPr>
            </a:pPr>
            <a:r>
              <a:rPr b="1"/>
              <a:t>and archives in the box. </a:t>
            </a:r>
          </a:p>
        </p:txBody>
      </p:sp>
      <p:sp>
        <p:nvSpPr>
          <p:cNvPr id="111" name="They will be used in this activity."/>
          <p:cNvSpPr txBox="1"/>
          <p:nvPr/>
        </p:nvSpPr>
        <p:spPr>
          <a:xfrm>
            <a:off x="425205" y="7597636"/>
            <a:ext cx="2429003" cy="277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lnSpc>
                <a:spcPct val="120000"/>
              </a:lnSpc>
              <a:defRPr sz="1200" b="1">
                <a:latin typeface="Helvetica Neue"/>
                <a:ea typeface="Helvetica Neue"/>
                <a:cs typeface="Helvetica Neue"/>
                <a:sym typeface="Helvetica Neue"/>
              </a:defRPr>
            </a:lvl1pPr>
          </a:lstStyle>
          <a:p>
            <a:r>
              <a:t>They will be used in this activity.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p:cNvGrpSpPr/>
          <p:nvPr/>
        </p:nvGrpSpPr>
        <p:grpSpPr>
          <a:xfrm>
            <a:off x="3045" y="0"/>
            <a:ext cx="6857933" cy="9144001"/>
            <a:chOff x="67" y="0"/>
            <a:chExt cx="6857931" cy="9144000"/>
          </a:xfrm>
        </p:grpSpPr>
        <p:pic>
          <p:nvPicPr>
            <p:cNvPr id="113" name="Picture 4" descr="Picture 4"/>
            <p:cNvPicPr>
              <a:picLocks noChangeAspect="1"/>
            </p:cNvPicPr>
            <p:nvPr/>
          </p:nvPicPr>
          <p:blipFill>
            <a:blip r:embed="rId2">
              <a:extLst/>
            </a:blip>
            <a:srcRect r="9331"/>
            <a:stretch>
              <a:fillRect/>
            </a:stretch>
          </p:blipFill>
          <p:spPr>
            <a:xfrm rot="5400000">
              <a:off x="-1142967" y="1143034"/>
              <a:ext cx="9144001" cy="6857932"/>
            </a:xfrm>
            <a:prstGeom prst="rect">
              <a:avLst/>
            </a:prstGeom>
            <a:ln w="12700" cap="flat">
              <a:noFill/>
              <a:miter lim="400000"/>
            </a:ln>
            <a:effectLst/>
          </p:spPr>
        </p:pic>
        <p:pic>
          <p:nvPicPr>
            <p:cNvPr id="114" name="Picture 5" descr="Picture 5"/>
            <p:cNvPicPr>
              <a:picLocks noChangeAspect="1"/>
            </p:cNvPicPr>
            <p:nvPr/>
          </p:nvPicPr>
          <p:blipFill>
            <a:blip r:embed="rId3">
              <a:alphaModFix amt="15036"/>
              <a:extLst/>
            </a:blip>
            <a:stretch>
              <a:fillRect/>
            </a:stretch>
          </p:blipFill>
          <p:spPr>
            <a:xfrm>
              <a:off x="556265" y="1649081"/>
              <a:ext cx="5845837" cy="5845838"/>
            </a:xfrm>
            <a:prstGeom prst="rect">
              <a:avLst/>
            </a:prstGeom>
            <a:ln w="12700" cap="flat">
              <a:noFill/>
              <a:miter lim="400000"/>
            </a:ln>
            <a:effectLst/>
          </p:spPr>
        </p:pic>
      </p:grpSp>
      <p:sp>
        <p:nvSpPr>
          <p:cNvPr id="116" name="TextBox 11"/>
          <p:cNvSpPr txBox="1"/>
          <p:nvPr/>
        </p:nvSpPr>
        <p:spPr>
          <a:xfrm>
            <a:off x="212650" y="336457"/>
            <a:ext cx="6432700" cy="1191762"/>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91439" algn="ctr" defTabSz="685800">
              <a:lnSpc>
                <a:spcPct val="150000"/>
              </a:lnSpc>
              <a:spcBef>
                <a:spcPts val="300"/>
              </a:spcBef>
              <a:defRPr sz="1300" b="1" u="sng">
                <a:latin typeface="Helvetica Neue"/>
                <a:ea typeface="Helvetica Neue"/>
                <a:cs typeface="Helvetica Neue"/>
                <a:sym typeface="Helvetica Neue"/>
              </a:defRPr>
            </a:pPr>
            <a:r>
              <a:t>BEFORE CLASS</a:t>
            </a:r>
          </a:p>
          <a:p>
            <a:pPr marL="160421" indent="-160421" algn="just" defTabSz="685800">
              <a:lnSpc>
                <a:spcPct val="150000"/>
              </a:lnSpc>
              <a:spcBef>
                <a:spcPts val="300"/>
              </a:spcBef>
              <a:buSzPct val="100000"/>
              <a:buAutoNum type="arabicPeriod"/>
              <a:defRPr sz="1200">
                <a:latin typeface="Helvetica Neue"/>
                <a:ea typeface="Helvetica Neue"/>
                <a:cs typeface="Helvetica Neue"/>
                <a:sym typeface="Helvetica Neue"/>
              </a:defRPr>
            </a:pPr>
            <a:r>
              <a:t> You will need to divide the class into four groups. If the class does not split evenly into groups of four, add an extra student into groups of five. </a:t>
            </a:r>
          </a:p>
          <a:p>
            <a:pPr marL="160421" indent="-160421" algn="just" defTabSz="685800">
              <a:lnSpc>
                <a:spcPct val="150000"/>
              </a:lnSpc>
              <a:spcBef>
                <a:spcPts val="300"/>
              </a:spcBef>
              <a:buSzPct val="100000"/>
              <a:buAutoNum type="arabicPeriod"/>
              <a:defRPr sz="1200">
                <a:latin typeface="Helvetica Neue"/>
                <a:ea typeface="Helvetica Neue"/>
                <a:cs typeface="Helvetica Neue"/>
                <a:sym typeface="Helvetica Neue"/>
              </a:defRPr>
            </a:pPr>
            <a:r>
              <a:t>Place the archives and objects around the room.</a:t>
            </a:r>
          </a:p>
        </p:txBody>
      </p:sp>
      <p:sp>
        <p:nvSpPr>
          <p:cNvPr id="117" name="TextBox 1"/>
          <p:cNvSpPr txBox="1"/>
          <p:nvPr/>
        </p:nvSpPr>
        <p:spPr>
          <a:xfrm>
            <a:off x="212650" y="1664003"/>
            <a:ext cx="6432699" cy="2877711"/>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indent="91439" algn="ctr" defTabSz="685800">
              <a:lnSpc>
                <a:spcPct val="150000"/>
              </a:lnSpc>
              <a:spcBef>
                <a:spcPts val="300"/>
              </a:spcBef>
              <a:defRPr sz="1300" b="1" u="sng">
                <a:latin typeface="Helvetica Neue"/>
                <a:ea typeface="Helvetica Neue"/>
                <a:cs typeface="Helvetica Neue"/>
                <a:sym typeface="Helvetica Neue"/>
              </a:defRPr>
            </a:pPr>
            <a:r>
              <a:rPr dirty="0"/>
              <a:t>INTRODUCTION AND INSTRUCTION</a:t>
            </a:r>
          </a:p>
          <a:p>
            <a:pPr marL="160421" indent="-160421" algn="just" defTabSz="685800">
              <a:lnSpc>
                <a:spcPct val="150000"/>
              </a:lnSpc>
              <a:spcBef>
                <a:spcPts val="300"/>
              </a:spcBef>
              <a:buSzPct val="100000"/>
              <a:buAutoNum type="arabicPeriod" startAt="3"/>
              <a:defRPr sz="1200">
                <a:latin typeface="Helvetica Neue"/>
                <a:ea typeface="Helvetica Neue"/>
                <a:cs typeface="Helvetica Neue"/>
                <a:sym typeface="Helvetica Neue"/>
              </a:defRPr>
            </a:pPr>
            <a:r>
              <a:rPr dirty="0"/>
              <a:t> Have students watch the video (or read out instructions) on how to handle objects and instruct them to prepare themselves and their stations for object handling accordingly. </a:t>
            </a:r>
          </a:p>
          <a:p>
            <a:pPr marL="160421" indent="-160421" algn="just" defTabSz="685800">
              <a:lnSpc>
                <a:spcPct val="150000"/>
              </a:lnSpc>
              <a:spcBef>
                <a:spcPts val="300"/>
              </a:spcBef>
              <a:buSzPct val="100000"/>
              <a:buAutoNum type="arabicPeriod" startAt="3"/>
              <a:defRPr sz="1200">
                <a:latin typeface="Helvetica Neue"/>
                <a:ea typeface="Helvetica Neue"/>
                <a:cs typeface="Helvetica Neue"/>
                <a:sym typeface="Helvetica Neue"/>
              </a:defRPr>
            </a:pPr>
            <a:r>
              <a:rPr dirty="0"/>
              <a:t> Ask students to have a look at the various objects and archives. Ask them to:</a:t>
            </a:r>
          </a:p>
          <a:p>
            <a:pPr marL="501315" lvl="1" indent="-120315" algn="just" defTabSz="685800">
              <a:lnSpc>
                <a:spcPct val="150000"/>
              </a:lnSpc>
              <a:spcBef>
                <a:spcPts val="300"/>
              </a:spcBef>
              <a:buSzPct val="100000"/>
              <a:buChar char="•"/>
              <a:defRPr sz="1200">
                <a:latin typeface="Helvetica Neue"/>
                <a:ea typeface="Helvetica Neue"/>
                <a:cs typeface="Helvetica Neue"/>
                <a:sym typeface="Helvetica Neue"/>
              </a:defRPr>
            </a:pPr>
            <a:r>
              <a:rPr dirty="0"/>
              <a:t> take note of the diversity of ingredients and source materials</a:t>
            </a:r>
          </a:p>
          <a:p>
            <a:pPr marL="501315" lvl="1" indent="-120315" algn="just" defTabSz="685800">
              <a:lnSpc>
                <a:spcPct val="150000"/>
              </a:lnSpc>
              <a:spcBef>
                <a:spcPts val="300"/>
              </a:spcBef>
              <a:buSzPct val="100000"/>
              <a:buChar char="•"/>
              <a:defRPr sz="1200">
                <a:latin typeface="Helvetica Neue"/>
                <a:ea typeface="Helvetica Neue"/>
                <a:cs typeface="Helvetica Neue"/>
                <a:sym typeface="Helvetica Neue"/>
              </a:defRPr>
            </a:pPr>
            <a:r>
              <a:rPr dirty="0"/>
              <a:t> consider how these materials were made available to physicians to make medicine</a:t>
            </a:r>
          </a:p>
          <a:p>
            <a:pPr marL="160421" indent="-160421">
              <a:lnSpc>
                <a:spcPct val="150000"/>
              </a:lnSpc>
              <a:spcBef>
                <a:spcPts val="300"/>
              </a:spcBef>
              <a:buSzPct val="100000"/>
              <a:buAutoNum type="arabicPeriod" startAt="3"/>
              <a:defRPr sz="1200">
                <a:latin typeface="Helvetica Neue"/>
                <a:ea typeface="Helvetica Neue"/>
                <a:cs typeface="Helvetica Neue"/>
                <a:sym typeface="Helvetica Neue"/>
              </a:defRPr>
            </a:pPr>
            <a:r>
              <a:rPr dirty="0"/>
              <a:t> Divide students into groups of four.</a:t>
            </a:r>
          </a:p>
          <a:p>
            <a:pPr marL="160421" indent="-160421">
              <a:lnSpc>
                <a:spcPct val="150000"/>
              </a:lnSpc>
              <a:spcBef>
                <a:spcPts val="300"/>
              </a:spcBef>
              <a:buSzPct val="100000"/>
              <a:buAutoNum type="arabicPeriod" startAt="3"/>
              <a:defRPr sz="1200">
                <a:latin typeface="Helvetica Neue"/>
                <a:ea typeface="Helvetica Neue"/>
                <a:cs typeface="Helvetica Neue"/>
                <a:sym typeface="Helvetica Neue"/>
              </a:defRPr>
            </a:pPr>
            <a:r>
              <a:rPr dirty="0"/>
              <a:t> While they are preparing stations pass out the provided worksheet to each student. </a:t>
            </a:r>
          </a:p>
          <a:p>
            <a:pPr marL="160421" indent="-160421">
              <a:lnSpc>
                <a:spcPct val="150000"/>
              </a:lnSpc>
              <a:spcBef>
                <a:spcPts val="300"/>
              </a:spcBef>
              <a:buSzPct val="100000"/>
              <a:buAutoNum type="arabicPeriod" startAt="3"/>
              <a:defRPr sz="1200">
                <a:latin typeface="Helvetica Neue"/>
                <a:ea typeface="Helvetica Neue"/>
                <a:cs typeface="Helvetica Neue"/>
                <a:sym typeface="Helvetica Neue"/>
              </a:defRPr>
            </a:pPr>
            <a:r>
              <a:rPr dirty="0"/>
              <a:t> You should keep the stack of event cards for yourself. </a:t>
            </a:r>
          </a:p>
        </p:txBody>
      </p:sp>
      <p:sp>
        <p:nvSpPr>
          <p:cNvPr id="118" name="TextBox 8"/>
          <p:cNvSpPr txBox="1"/>
          <p:nvPr/>
        </p:nvSpPr>
        <p:spPr>
          <a:xfrm>
            <a:off x="212651" y="4652710"/>
            <a:ext cx="6432698" cy="4320000"/>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91439" algn="ctr" defTabSz="685800">
              <a:lnSpc>
                <a:spcPct val="150000"/>
              </a:lnSpc>
              <a:spcBef>
                <a:spcPts val="300"/>
              </a:spcBef>
              <a:defRPr sz="1300" b="1" u="sng">
                <a:latin typeface="Helvetica Neue"/>
                <a:ea typeface="Helvetica Neue"/>
                <a:cs typeface="Helvetica Neue"/>
                <a:sym typeface="Helvetica Neue"/>
              </a:defRPr>
            </a:pPr>
            <a:r>
              <a:rPr dirty="0"/>
              <a:t>SHARING AND DOING</a:t>
            </a:r>
          </a:p>
          <a:p>
            <a:pPr marL="160421" indent="-160421" defTabSz="685800">
              <a:lnSpc>
                <a:spcPct val="150000"/>
              </a:lnSpc>
              <a:spcBef>
                <a:spcPts val="300"/>
              </a:spcBef>
              <a:buSzPct val="100000"/>
              <a:buAutoNum type="arabicPeriod" startAt="8"/>
              <a:defRPr sz="1200">
                <a:latin typeface="Helvetica Neue"/>
                <a:ea typeface="Helvetica Neue"/>
                <a:cs typeface="Helvetica Neue"/>
                <a:sym typeface="Helvetica Neue"/>
              </a:defRPr>
            </a:pPr>
            <a:r>
              <a:rPr dirty="0"/>
              <a:t> Next, explain to students they will be in charge of keeping their town healthy from the disease that may happen on the event cards. They will be able to grow items in their individual </a:t>
            </a:r>
            <a:r>
              <a:rPr dirty="0" err="1"/>
              <a:t>physik</a:t>
            </a:r>
            <a:r>
              <a:rPr dirty="0"/>
              <a:t> garden, which will help make the medicine they need. Instruct your students to “plant” their </a:t>
            </a:r>
            <a:r>
              <a:rPr dirty="0" err="1"/>
              <a:t>physik</a:t>
            </a:r>
            <a:r>
              <a:rPr dirty="0"/>
              <a:t> garden using the transparent game pieces provided. They are able to plant 36 plants at a time. Game pieces look similar to Tetris pieces, which makes it more difficult to fill the </a:t>
            </a:r>
            <a:r>
              <a:rPr dirty="0" err="1"/>
              <a:t>physik</a:t>
            </a:r>
            <a:r>
              <a:rPr dirty="0"/>
              <a:t> garden. </a:t>
            </a:r>
            <a:r>
              <a:rPr b="1" dirty="0"/>
              <a:t>The game pieces cannot overlap each other. </a:t>
            </a:r>
          </a:p>
          <a:p>
            <a:pPr marL="160421" indent="-160421" defTabSz="685800">
              <a:lnSpc>
                <a:spcPct val="150000"/>
              </a:lnSpc>
              <a:spcBef>
                <a:spcPts val="300"/>
              </a:spcBef>
              <a:buSzPct val="100000"/>
              <a:buAutoNum type="arabicPeriod" startAt="8"/>
              <a:defRPr sz="1200">
                <a:latin typeface="Helvetica Neue"/>
                <a:ea typeface="Helvetica Neue"/>
                <a:cs typeface="Helvetica Neue"/>
                <a:sym typeface="Helvetica Neue"/>
              </a:defRPr>
            </a:pPr>
            <a:r>
              <a:rPr dirty="0"/>
              <a:t> A round begins when the teacher draws an event card and reads it out loud. Based on what happens on the event card, students will then remove certain plant game pieces off of their board. Four cards are drawn by the teacher every round. After the round, the students count how many events they survived, and how many they did not. After each round, the students are able to replant items in their garden once more. </a:t>
            </a:r>
          </a:p>
          <a:p>
            <a:pPr marL="160421" indent="-160421" defTabSz="685800">
              <a:lnSpc>
                <a:spcPct val="150000"/>
              </a:lnSpc>
              <a:spcBef>
                <a:spcPts val="300"/>
              </a:spcBef>
              <a:buSzPct val="100000"/>
              <a:buAutoNum type="arabicPeriod" startAt="8"/>
              <a:defRPr sz="1200">
                <a:latin typeface="Helvetica Neue"/>
                <a:ea typeface="Helvetica Neue"/>
                <a:cs typeface="Helvetica Neue"/>
                <a:sym typeface="Helvetica Neue"/>
              </a:defRPr>
            </a:pPr>
            <a:r>
              <a:rPr dirty="0"/>
              <a:t> The rounds continue for as long as possible. The winners are determined by how many times the village survived the events.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p:cNvGrpSpPr/>
          <p:nvPr/>
        </p:nvGrpSpPr>
        <p:grpSpPr>
          <a:xfrm>
            <a:off x="68" y="0"/>
            <a:ext cx="6857933" cy="9144001"/>
            <a:chOff x="68" y="0"/>
            <a:chExt cx="6857931" cy="9144000"/>
          </a:xfrm>
        </p:grpSpPr>
        <p:pic>
          <p:nvPicPr>
            <p:cNvPr id="120" name="Picture 4" descr="Picture 4"/>
            <p:cNvPicPr>
              <a:picLocks noChangeAspect="1"/>
            </p:cNvPicPr>
            <p:nvPr/>
          </p:nvPicPr>
          <p:blipFill>
            <a:blip r:embed="rId2">
              <a:extLst/>
            </a:blip>
            <a:srcRect r="9331"/>
            <a:stretch>
              <a:fillRect/>
            </a:stretch>
          </p:blipFill>
          <p:spPr>
            <a:xfrm rot="5400000">
              <a:off x="-1142966" y="1143034"/>
              <a:ext cx="9144001" cy="6857932"/>
            </a:xfrm>
            <a:prstGeom prst="rect">
              <a:avLst/>
            </a:prstGeom>
            <a:ln w="12700" cap="flat">
              <a:noFill/>
              <a:miter lim="400000"/>
            </a:ln>
            <a:effectLst/>
          </p:spPr>
        </p:pic>
        <p:pic>
          <p:nvPicPr>
            <p:cNvPr id="121" name="Picture 5" descr="Picture 5"/>
            <p:cNvPicPr>
              <a:picLocks noChangeAspect="1"/>
            </p:cNvPicPr>
            <p:nvPr/>
          </p:nvPicPr>
          <p:blipFill>
            <a:blip r:embed="rId3">
              <a:alphaModFix amt="14564"/>
              <a:extLst/>
            </a:blip>
            <a:srcRect/>
            <a:stretch>
              <a:fillRect/>
            </a:stretch>
          </p:blipFill>
          <p:spPr>
            <a:xfrm>
              <a:off x="506081" y="1649081"/>
              <a:ext cx="5845838" cy="5845838"/>
            </a:xfrm>
            <a:prstGeom prst="rect">
              <a:avLst/>
            </a:prstGeom>
            <a:ln w="12700" cap="flat">
              <a:noFill/>
              <a:miter lim="400000"/>
            </a:ln>
            <a:effectLst/>
          </p:spPr>
        </p:pic>
      </p:grpSp>
      <p:sp>
        <p:nvSpPr>
          <p:cNvPr id="123" name="TextBox 9"/>
          <p:cNvSpPr txBox="1"/>
          <p:nvPr/>
        </p:nvSpPr>
        <p:spPr>
          <a:xfrm>
            <a:off x="212650" y="396077"/>
            <a:ext cx="6432700" cy="3687160"/>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91439" algn="ctr" defTabSz="685800">
              <a:lnSpc>
                <a:spcPct val="150000"/>
              </a:lnSpc>
              <a:spcBef>
                <a:spcPts val="300"/>
              </a:spcBef>
              <a:defRPr sz="1300" b="1" u="sng">
                <a:latin typeface="Helvetica Neue"/>
                <a:ea typeface="Helvetica Neue"/>
                <a:cs typeface="Helvetica Neue"/>
                <a:sym typeface="Helvetica Neue"/>
              </a:defRPr>
            </a:pPr>
            <a:r>
              <a:t>RESULTS, REVIEWING &amp; REFLECTING</a:t>
            </a:r>
          </a:p>
          <a:p>
            <a:pPr marL="262890" indent="-171450">
              <a:lnSpc>
                <a:spcPct val="150000"/>
              </a:lnSpc>
              <a:spcBef>
                <a:spcPts val="300"/>
              </a:spcBef>
              <a:buSzPct val="100000"/>
              <a:buFont typeface="Arial"/>
              <a:buChar char="•"/>
              <a:defRPr sz="1200">
                <a:latin typeface="Helvetica Neue"/>
                <a:ea typeface="Helvetica Neue"/>
                <a:cs typeface="Helvetica Neue"/>
                <a:sym typeface="Helvetica Neue"/>
              </a:defRPr>
            </a:pPr>
            <a:r>
              <a:t>Students should tidy their station for the next class (if applicable) and return all of the documents back into the sealed envelopes. </a:t>
            </a:r>
          </a:p>
          <a:p>
            <a:pPr marL="262890" indent="-171450">
              <a:lnSpc>
                <a:spcPct val="150000"/>
              </a:lnSpc>
              <a:spcBef>
                <a:spcPts val="300"/>
              </a:spcBef>
              <a:buSzPct val="100000"/>
              <a:buFont typeface="Arial"/>
              <a:buChar char="•"/>
              <a:defRPr sz="1200">
                <a:latin typeface="Helvetica Neue"/>
                <a:ea typeface="Helvetica Neue"/>
                <a:cs typeface="Helvetica Neue"/>
                <a:sym typeface="Helvetica Neue"/>
              </a:defRPr>
            </a:pPr>
            <a:r>
              <a:t>If there is time, you may want to ask the reflective questions below.</a:t>
            </a:r>
          </a:p>
          <a:p>
            <a:pPr marL="628650" lvl="1" indent="-171450">
              <a:lnSpc>
                <a:spcPct val="150000"/>
              </a:lnSpc>
              <a:spcBef>
                <a:spcPts val="300"/>
              </a:spcBef>
              <a:buSzPct val="100000"/>
              <a:buFont typeface="Arial"/>
              <a:buChar char="•"/>
              <a:defRPr sz="1200">
                <a:latin typeface="Helvetica Neue"/>
                <a:ea typeface="Helvetica Neue"/>
                <a:cs typeface="Helvetica Neue"/>
                <a:sym typeface="Helvetica Neue"/>
              </a:defRPr>
            </a:pPr>
            <a:r>
              <a:t>When you looked at the objects from the box, did you notice where the objects came from? Look again, are you surprised at how far things need to travel in order to make medicine?</a:t>
            </a:r>
          </a:p>
          <a:p>
            <a:pPr marL="628650" lvl="1" indent="-171450">
              <a:lnSpc>
                <a:spcPct val="150000"/>
              </a:lnSpc>
              <a:spcBef>
                <a:spcPts val="300"/>
              </a:spcBef>
              <a:buSzPct val="100000"/>
              <a:buFont typeface="Arial"/>
              <a:buChar char="•"/>
              <a:defRPr sz="1200">
                <a:latin typeface="Helvetica Neue"/>
                <a:ea typeface="Helvetica Neue"/>
                <a:cs typeface="Helvetica Neue"/>
                <a:sym typeface="Helvetica Neue"/>
              </a:defRPr>
            </a:pPr>
            <a:r>
              <a:t>Apothecaries and dispensaries were in charge of keeping a supply of medical ingredients, sometimes physicians would grow the ingredients themselves. What are some challenges apothecaries and physicians would face as they would accumulate medical ingredients? </a:t>
            </a:r>
          </a:p>
          <a:p>
            <a:pPr marL="628650" lvl="1" indent="-171450">
              <a:lnSpc>
                <a:spcPct val="150000"/>
              </a:lnSpc>
              <a:spcBef>
                <a:spcPts val="300"/>
              </a:spcBef>
              <a:buSzPct val="100000"/>
              <a:buFont typeface="Arial"/>
              <a:buChar char="•"/>
              <a:defRPr sz="1200">
                <a:latin typeface="Helvetica Neue"/>
                <a:ea typeface="Helvetica Neue"/>
                <a:cs typeface="Helvetica Neue"/>
                <a:sym typeface="Helvetica Neue"/>
              </a:defRPr>
            </a:pPr>
            <a:r>
              <a:t>Did you have difficulty supplying your “village” with what it needed to survive illness?</a:t>
            </a:r>
          </a:p>
        </p:txBody>
      </p:sp>
      <p:sp>
        <p:nvSpPr>
          <p:cNvPr id="124" name="TextBox 11"/>
          <p:cNvSpPr txBox="1"/>
          <p:nvPr/>
        </p:nvSpPr>
        <p:spPr>
          <a:xfrm>
            <a:off x="212650" y="6289990"/>
            <a:ext cx="6432700" cy="1752415"/>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50000"/>
              </a:lnSpc>
              <a:spcBef>
                <a:spcPts val="300"/>
              </a:spcBef>
              <a:defRPr sz="1300" b="1" u="sng">
                <a:latin typeface="Helvetica Neue"/>
                <a:ea typeface="Helvetica Neue"/>
                <a:cs typeface="Helvetica Neue"/>
                <a:sym typeface="Helvetica Neue"/>
              </a:defRPr>
            </a:pPr>
            <a:r>
              <a:t>A NOTE REGARDING STUDENTS WITH PROTECTED CHARACTERISTICS</a:t>
            </a:r>
          </a:p>
          <a:p>
            <a:pPr>
              <a:lnSpc>
                <a:spcPct val="150000"/>
              </a:lnSpc>
              <a:spcBef>
                <a:spcPts val="300"/>
              </a:spcBef>
              <a:defRPr sz="1200">
                <a:latin typeface="Helvetica Neue"/>
                <a:ea typeface="Helvetica Neue"/>
                <a:cs typeface="Helvetica Neue"/>
                <a:sym typeface="Helvetica Neue"/>
              </a:defRPr>
            </a:pPr>
            <a:r>
              <a:t>Group work is required to “save the village” Independent work is difficult in this activity. As an alternative, a solo student can plot the source of all materials in the box on a separate sheet of paper if group work is not possible. </a:t>
            </a:r>
          </a:p>
          <a:p>
            <a:pPr>
              <a:lnSpc>
                <a:spcPct val="150000"/>
              </a:lnSpc>
              <a:spcBef>
                <a:spcPts val="300"/>
              </a:spcBef>
              <a:defRPr sz="1200" b="1" i="1">
                <a:latin typeface="Helvetica Neue"/>
                <a:ea typeface="Helvetica Neue"/>
                <a:cs typeface="Helvetica Neue"/>
                <a:sym typeface="Helvetica Neue"/>
              </a:defRPr>
            </a:pPr>
            <a:r>
              <a:t>Some of the objects in the box are very fragrant. Overstimulation may occur. Please remove these objects if you foresee an issue. It will not affect the result of this activity. </a:t>
            </a:r>
          </a:p>
        </p:txBody>
      </p:sp>
      <p:sp>
        <p:nvSpPr>
          <p:cNvPr id="125" name="TextBox 2"/>
          <p:cNvSpPr txBox="1"/>
          <p:nvPr/>
        </p:nvSpPr>
        <p:spPr>
          <a:xfrm>
            <a:off x="212651" y="4307193"/>
            <a:ext cx="6432699" cy="1758841"/>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91439" algn="ctr">
              <a:lnSpc>
                <a:spcPct val="150000"/>
              </a:lnSpc>
              <a:spcBef>
                <a:spcPts val="300"/>
              </a:spcBef>
              <a:defRPr sz="1300" b="1" u="sng">
                <a:latin typeface="Helvetica Neue"/>
                <a:ea typeface="Helvetica Neue"/>
                <a:cs typeface="Helvetica Neue"/>
                <a:sym typeface="Helvetica Neue"/>
              </a:defRPr>
            </a:pPr>
            <a:r>
              <a:t>POTENTIAL ASSESSMENT STRATEGIES</a:t>
            </a:r>
          </a:p>
          <a:p>
            <a:pPr indent="91439">
              <a:lnSpc>
                <a:spcPct val="150000"/>
              </a:lnSpc>
              <a:spcBef>
                <a:spcPts val="300"/>
              </a:spcBef>
              <a:defRPr sz="1200">
                <a:latin typeface="Helvetica Neue"/>
                <a:ea typeface="Helvetica Neue"/>
                <a:cs typeface="Helvetica Neue"/>
                <a:sym typeface="Helvetica Neue"/>
              </a:defRPr>
            </a:pPr>
            <a:r>
              <a:rPr b="1" i="1"/>
              <a:t>PRE ASSESS: </a:t>
            </a:r>
            <a:r>
              <a:t>Sometimes an illness can “plague” a community, a country, a world. How does that illness affect the demand of some supplies and medicines? </a:t>
            </a:r>
            <a:endParaRPr i="1"/>
          </a:p>
          <a:p>
            <a:pPr indent="91439">
              <a:lnSpc>
                <a:spcPct val="150000"/>
              </a:lnSpc>
              <a:spcBef>
                <a:spcPts val="300"/>
              </a:spcBef>
              <a:defRPr sz="1200">
                <a:latin typeface="Helvetica Neue"/>
                <a:ea typeface="Helvetica Neue"/>
                <a:cs typeface="Helvetica Neue"/>
                <a:sym typeface="Helvetica Neue"/>
              </a:defRPr>
            </a:pPr>
            <a:r>
              <a:rPr b="1" i="1"/>
              <a:t>POST ASSESS: </a:t>
            </a:r>
            <a:r>
              <a:t>Are there easy ways to predict what sort of medicines people will need to help them feel better? If so, what is that “easy way” If not, what are the reasons it is so hard to predict?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p:cNvGrpSpPr/>
          <p:nvPr/>
        </p:nvGrpSpPr>
        <p:grpSpPr>
          <a:xfrm>
            <a:off x="68" y="0"/>
            <a:ext cx="6857933" cy="9144001"/>
            <a:chOff x="68" y="0"/>
            <a:chExt cx="6857931" cy="9144000"/>
          </a:xfrm>
        </p:grpSpPr>
        <p:pic>
          <p:nvPicPr>
            <p:cNvPr id="127" name="Picture 4" descr="Picture 4"/>
            <p:cNvPicPr>
              <a:picLocks noChangeAspect="1"/>
            </p:cNvPicPr>
            <p:nvPr/>
          </p:nvPicPr>
          <p:blipFill>
            <a:blip r:embed="rId2">
              <a:extLst/>
            </a:blip>
            <a:srcRect r="9331"/>
            <a:stretch>
              <a:fillRect/>
            </a:stretch>
          </p:blipFill>
          <p:spPr>
            <a:xfrm rot="5400000">
              <a:off x="-1142966" y="1143034"/>
              <a:ext cx="9144001" cy="6857932"/>
            </a:xfrm>
            <a:prstGeom prst="rect">
              <a:avLst/>
            </a:prstGeom>
            <a:ln w="12700" cap="flat">
              <a:noFill/>
              <a:miter lim="400000"/>
            </a:ln>
            <a:effectLst/>
          </p:spPr>
        </p:pic>
        <p:pic>
          <p:nvPicPr>
            <p:cNvPr id="128" name="Picture 5" descr="Picture 5"/>
            <p:cNvPicPr>
              <a:picLocks noChangeAspect="1"/>
            </p:cNvPicPr>
            <p:nvPr/>
          </p:nvPicPr>
          <p:blipFill>
            <a:blip r:embed="rId3">
              <a:alphaModFix amt="14564"/>
              <a:extLst/>
            </a:blip>
            <a:srcRect/>
            <a:stretch>
              <a:fillRect/>
            </a:stretch>
          </p:blipFill>
          <p:spPr>
            <a:xfrm>
              <a:off x="506015" y="1649015"/>
              <a:ext cx="5845837" cy="5845837"/>
            </a:xfrm>
            <a:prstGeom prst="rect">
              <a:avLst/>
            </a:prstGeom>
            <a:ln w="12700" cap="flat">
              <a:noFill/>
              <a:miter lim="400000"/>
            </a:ln>
            <a:effectLst/>
          </p:spPr>
        </p:pic>
      </p:grpSp>
      <p:sp>
        <p:nvSpPr>
          <p:cNvPr id="130" name="TextBox 10"/>
          <p:cNvSpPr txBox="1"/>
          <p:nvPr/>
        </p:nvSpPr>
        <p:spPr>
          <a:xfrm>
            <a:off x="208428" y="259482"/>
            <a:ext cx="6441145" cy="5626246"/>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91439" algn="ctr" defTabSz="685800">
              <a:lnSpc>
                <a:spcPct val="150000"/>
              </a:lnSpc>
              <a:spcBef>
                <a:spcPts val="700"/>
              </a:spcBef>
              <a:defRPr sz="1300" b="1" u="sng">
                <a:latin typeface="Helvetica Neue"/>
                <a:ea typeface="Helvetica Neue"/>
                <a:cs typeface="Helvetica Neue"/>
                <a:sym typeface="Helvetica Neue"/>
              </a:defRPr>
            </a:pPr>
            <a:r>
              <a:t>OBJECTIVES and STANDARDS</a:t>
            </a:r>
          </a:p>
          <a:p>
            <a:pPr>
              <a:lnSpc>
                <a:spcPct val="150000"/>
              </a:lnSpc>
              <a:buSzPct val="100000"/>
              <a:buAutoNum type="arabicPeriod"/>
              <a:defRPr sz="1100">
                <a:latin typeface="Adobe Garamond Pro"/>
                <a:ea typeface="Adobe Garamond Pro"/>
                <a:cs typeface="Adobe Garamond Pro"/>
                <a:sym typeface="Adobe Garamond Pro"/>
              </a:defRPr>
            </a:pPr>
            <a:r>
              <a:t>Physik gardens were used by physicians and apothecaries to source the materials they would need to make medicine.</a:t>
            </a:r>
          </a:p>
          <a:p>
            <a:pPr algn="r">
              <a:lnSpc>
                <a:spcPct val="150000"/>
              </a:lnSpc>
              <a:defRPr sz="800">
                <a:solidFill>
                  <a:srgbClr val="535353"/>
                </a:solidFill>
                <a:latin typeface="Adobe Garamond Pro"/>
                <a:ea typeface="Adobe Garamond Pro"/>
                <a:cs typeface="Adobe Garamond Pro"/>
                <a:sym typeface="Adobe Garamond Pro"/>
              </a:defRPr>
            </a:pPr>
            <a:r>
              <a:rPr b="1"/>
              <a:t>SOC 306-b</a:t>
            </a:r>
            <a:r>
              <a:t> Through research, I can identify possible causes of a past conflict and report</a:t>
            </a:r>
          </a:p>
          <a:p>
            <a:pPr algn="r">
              <a:lnSpc>
                <a:spcPct val="150000"/>
              </a:lnSpc>
              <a:defRPr sz="800">
                <a:solidFill>
                  <a:srgbClr val="535353"/>
                </a:solidFill>
                <a:latin typeface="Adobe Garamond Pro"/>
                <a:ea typeface="Adobe Garamond Pro"/>
                <a:cs typeface="Adobe Garamond Pro"/>
                <a:sym typeface="Adobe Garamond Pro"/>
              </a:defRPr>
            </a:pPr>
            <a:r>
              <a:t> on the impact it has on the lives of people at that time.</a:t>
            </a:r>
          </a:p>
          <a:p>
            <a:pPr algn="r">
              <a:lnSpc>
                <a:spcPct val="150000"/>
              </a:lnSpc>
              <a:defRPr sz="800">
                <a:solidFill>
                  <a:srgbClr val="535353"/>
                </a:solidFill>
                <a:latin typeface="Adobe Garamond Pro"/>
                <a:ea typeface="Adobe Garamond Pro"/>
                <a:cs typeface="Adobe Garamond Pro"/>
                <a:sym typeface="Adobe Garamond Pro"/>
              </a:defRPr>
            </a:pPr>
            <a:r>
              <a:rPr b="1"/>
              <a:t> LIT 3-04a </a:t>
            </a:r>
            <a:r>
              <a:t>As I listen or watch, I can: </a:t>
            </a:r>
          </a:p>
          <a:p>
            <a:pPr algn="r">
              <a:lnSpc>
                <a:spcPct val="150000"/>
              </a:lnSpc>
              <a:defRPr sz="800">
                <a:solidFill>
                  <a:srgbClr val="535353"/>
                </a:solidFill>
                <a:latin typeface="Adobe Garamond Pro"/>
                <a:ea typeface="Adobe Garamond Pro"/>
                <a:cs typeface="Adobe Garamond Pro"/>
                <a:sym typeface="Adobe Garamond Pro"/>
              </a:defRPr>
            </a:pPr>
            <a:r>
              <a:t> Identify and give an accurate account of purpose and main concerns of the text, and can make inferences from key statements</a:t>
            </a:r>
          </a:p>
          <a:p>
            <a:pPr algn="r">
              <a:lnSpc>
                <a:spcPct val="150000"/>
              </a:lnSpc>
              <a:defRPr sz="800">
                <a:solidFill>
                  <a:srgbClr val="535353"/>
                </a:solidFill>
                <a:latin typeface="Adobe Garamond Pro"/>
                <a:ea typeface="Adobe Garamond Pro"/>
                <a:cs typeface="Adobe Garamond Pro"/>
                <a:sym typeface="Adobe Garamond Pro"/>
              </a:defRPr>
            </a:pPr>
            <a:r>
              <a:t> Identify and discuss similarities and differences between different types of text</a:t>
            </a:r>
          </a:p>
          <a:p>
            <a:pPr algn="r">
              <a:lnSpc>
                <a:spcPct val="150000"/>
              </a:lnSpc>
              <a:defRPr sz="800">
                <a:solidFill>
                  <a:srgbClr val="535353"/>
                </a:solidFill>
                <a:latin typeface="Adobe Garamond Pro"/>
                <a:ea typeface="Adobe Garamond Pro"/>
                <a:cs typeface="Adobe Garamond Pro"/>
                <a:sym typeface="Adobe Garamond Pro"/>
              </a:defRPr>
            </a:pPr>
            <a:r>
              <a:t> Use this information for different purposes.</a:t>
            </a:r>
          </a:p>
          <a:p>
            <a:pPr algn="r">
              <a:lnSpc>
                <a:spcPct val="150000"/>
              </a:lnSpc>
              <a:defRPr sz="800">
                <a:solidFill>
                  <a:srgbClr val="535353"/>
                </a:solidFill>
                <a:latin typeface="Adobe Garamond Pro"/>
                <a:ea typeface="Adobe Garamond Pro"/>
                <a:cs typeface="Adobe Garamond Pro"/>
                <a:sym typeface="Adobe Garamond Pro"/>
              </a:defRPr>
            </a:pPr>
            <a:endParaRPr/>
          </a:p>
          <a:p>
            <a:pPr>
              <a:lnSpc>
                <a:spcPct val="150000"/>
              </a:lnSpc>
              <a:buSzPct val="100000"/>
              <a:buAutoNum type="arabicPeriod" startAt="2"/>
              <a:defRPr sz="1100">
                <a:latin typeface="Adobe Garamond Pro"/>
                <a:ea typeface="Adobe Garamond Pro"/>
                <a:cs typeface="Adobe Garamond Pro"/>
                <a:sym typeface="Adobe Garamond Pro"/>
              </a:defRPr>
            </a:pPr>
            <a:r>
              <a:t> There were several physik gardens in Edinburgh, beginning in the 14th century. There are still physik gardens in Edinburgh today.</a:t>
            </a:r>
          </a:p>
          <a:p>
            <a:pPr algn="r">
              <a:lnSpc>
                <a:spcPct val="150000"/>
              </a:lnSpc>
              <a:defRPr sz="800">
                <a:solidFill>
                  <a:srgbClr val="535353"/>
                </a:solidFill>
                <a:latin typeface="Adobe Garamond Pro"/>
                <a:ea typeface="Adobe Garamond Pro"/>
                <a:cs typeface="Adobe Garamond Pro"/>
                <a:sym typeface="Adobe Garamond Pro"/>
              </a:defRPr>
            </a:pPr>
            <a:r>
              <a:rPr b="1"/>
              <a:t>SOC 3-06a</a:t>
            </a:r>
            <a:r>
              <a:t> I can discuss the motives of those involved in a significant turning point</a:t>
            </a:r>
          </a:p>
          <a:p>
            <a:pPr algn="r">
              <a:lnSpc>
                <a:spcPct val="150000"/>
              </a:lnSpc>
              <a:defRPr sz="800">
                <a:solidFill>
                  <a:srgbClr val="535353"/>
                </a:solidFill>
                <a:latin typeface="Adobe Garamond Pro"/>
                <a:ea typeface="Adobe Garamond Pro"/>
                <a:cs typeface="Adobe Garamond Pro"/>
                <a:sym typeface="Adobe Garamond Pro"/>
              </a:defRPr>
            </a:pPr>
            <a:r>
              <a:t> in the past and assess the consequences it had then and since.</a:t>
            </a:r>
          </a:p>
          <a:p>
            <a:pPr algn="r">
              <a:lnSpc>
                <a:spcPct val="150000"/>
              </a:lnSpc>
              <a:defRPr sz="800">
                <a:solidFill>
                  <a:srgbClr val="535353"/>
                </a:solidFill>
                <a:latin typeface="Adobe Garamond Pro"/>
                <a:ea typeface="Adobe Garamond Pro"/>
                <a:cs typeface="Adobe Garamond Pro"/>
                <a:sym typeface="Adobe Garamond Pro"/>
              </a:defRPr>
            </a:pPr>
            <a:r>
              <a:rPr b="1"/>
              <a:t>LIT 3-06a </a:t>
            </a:r>
            <a:r>
              <a:t>I can independently select ideas and relevant information for different purposes, organise essential information or ideas and any supporting detain in logical order, and use suitable vocabulary to communicate effectively with my audience.  </a:t>
            </a:r>
          </a:p>
          <a:p>
            <a:pPr>
              <a:lnSpc>
                <a:spcPct val="150000"/>
              </a:lnSpc>
              <a:buSzPct val="100000"/>
              <a:buAutoNum type="arabicPeriod" startAt="3"/>
              <a:defRPr sz="1100">
                <a:latin typeface="Adobe Garamond Pro"/>
                <a:ea typeface="Adobe Garamond Pro"/>
                <a:cs typeface="Adobe Garamond Pro"/>
                <a:sym typeface="Adobe Garamond Pro"/>
              </a:defRPr>
            </a:pPr>
            <a:r>
              <a:t> Physicians and apothecaries needed to have a firm grasp on the basics of botanical gardens so they could till, water, and harvest appropriately. </a:t>
            </a:r>
          </a:p>
          <a:p>
            <a:pPr algn="r">
              <a:lnSpc>
                <a:spcPct val="150000"/>
              </a:lnSpc>
              <a:defRPr sz="800">
                <a:solidFill>
                  <a:srgbClr val="535353"/>
                </a:solidFill>
                <a:latin typeface="Adobe Garamond Pro"/>
                <a:ea typeface="Adobe Garamond Pro"/>
                <a:cs typeface="Adobe Garamond Pro"/>
                <a:sym typeface="Adobe Garamond Pro"/>
              </a:defRPr>
            </a:pPr>
            <a:r>
              <a:rPr b="1"/>
              <a:t>SOC3-05</a:t>
            </a:r>
            <a:r>
              <a:t> I can describe the factors contributing to a major social, political or economic change in the past and can assess the impact on people’s lives. </a:t>
            </a:r>
          </a:p>
          <a:p>
            <a:pPr>
              <a:lnSpc>
                <a:spcPct val="150000"/>
              </a:lnSpc>
              <a:buSzPct val="100000"/>
              <a:buAutoNum type="arabicPeriod" startAt="4"/>
              <a:defRPr sz="1100">
                <a:latin typeface="Adobe Garamond Pro"/>
                <a:ea typeface="Adobe Garamond Pro"/>
                <a:cs typeface="Adobe Garamond Pro"/>
                <a:sym typeface="Adobe Garamond Pro"/>
              </a:defRPr>
            </a:pPr>
            <a:r>
              <a:t> Material from physik gardens can still be found in regular back gardens, and even in our markets. Items such as rhubarb, oatmeal, and nettles were grown for medicinal purposes, and for everyday consumption. </a:t>
            </a:r>
          </a:p>
          <a:p>
            <a:pPr algn="r">
              <a:lnSpc>
                <a:spcPct val="150000"/>
              </a:lnSpc>
              <a:defRPr sz="800">
                <a:solidFill>
                  <a:srgbClr val="535353"/>
                </a:solidFill>
                <a:latin typeface="Adobe Garamond Pro"/>
                <a:ea typeface="Adobe Garamond Pro"/>
                <a:cs typeface="Adobe Garamond Pro"/>
                <a:sym typeface="Adobe Garamond Pro"/>
              </a:defRPr>
            </a:pPr>
            <a:r>
              <a:rPr b="1"/>
              <a:t>SOC 3-01a</a:t>
            </a:r>
            <a:r>
              <a:t> I can use my knowledge of a historical period to interpret the evidence and present an informed view</a:t>
            </a:r>
          </a:p>
          <a:p>
            <a:pPr algn="r">
              <a:lnSpc>
                <a:spcPct val="150000"/>
              </a:lnSpc>
              <a:defRPr sz="800">
                <a:solidFill>
                  <a:srgbClr val="535353"/>
                </a:solidFill>
                <a:latin typeface="Adobe Garamond Pro"/>
                <a:ea typeface="Adobe Garamond Pro"/>
                <a:cs typeface="Adobe Garamond Pro"/>
                <a:sym typeface="Adobe Garamond Pro"/>
              </a:defRPr>
            </a:pPr>
            <a:r>
              <a:rPr b="1"/>
              <a:t>SOC 3-14a</a:t>
            </a:r>
            <a:r>
              <a:t> I can use a range of maps and geographical information systems to gather, interpret, and present conclusions and can locate a range of features within Scotland, UK, Europe, and the wider world. </a:t>
            </a:r>
          </a:p>
        </p:txBody>
      </p:sp>
      <p:sp>
        <p:nvSpPr>
          <p:cNvPr id="131" name="TextBox 10"/>
          <p:cNvSpPr txBox="1"/>
          <p:nvPr/>
        </p:nvSpPr>
        <p:spPr>
          <a:xfrm>
            <a:off x="208428" y="5984328"/>
            <a:ext cx="6441145" cy="2566854"/>
          </a:xfrm>
          <a:prstGeom prst="rect">
            <a:avLst/>
          </a:prstGeom>
          <a:ln w="190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91439" algn="ctr" defTabSz="685800">
              <a:lnSpc>
                <a:spcPct val="150000"/>
              </a:lnSpc>
              <a:spcBef>
                <a:spcPts val="700"/>
              </a:spcBef>
              <a:defRPr sz="1300" b="1" u="sng">
                <a:latin typeface="Helvetica Neue"/>
                <a:ea typeface="Helvetica Neue"/>
                <a:cs typeface="Helvetica Neue"/>
                <a:sym typeface="Helvetica Neue"/>
              </a:defRPr>
            </a:pPr>
            <a:r>
              <a:t>THANK YOUS and CONTACT INFORMATION</a:t>
            </a:r>
          </a:p>
          <a:p>
            <a:pPr algn="just" defTabSz="685800">
              <a:lnSpc>
                <a:spcPct val="150000"/>
              </a:lnSpc>
              <a:spcBef>
                <a:spcPts val="700"/>
              </a:spcBef>
              <a:defRPr sz="1100">
                <a:latin typeface="Helvetica Neue"/>
                <a:ea typeface="Helvetica Neue"/>
                <a:cs typeface="Helvetica Neue"/>
                <a:sym typeface="Helvetica Neue"/>
              </a:defRPr>
            </a:pPr>
            <a:r>
              <a:t>Thank you for trying our box and our activities! We appreciate how hard teachers work and hope that these objects and activities have been a delight for you and your students. </a:t>
            </a:r>
          </a:p>
          <a:p>
            <a:pPr algn="just" defTabSz="685800">
              <a:lnSpc>
                <a:spcPct val="150000"/>
              </a:lnSpc>
              <a:spcBef>
                <a:spcPts val="700"/>
              </a:spcBef>
              <a:defRPr sz="1100">
                <a:latin typeface="Helvetica Neue"/>
                <a:ea typeface="Helvetica Neue"/>
                <a:cs typeface="Helvetica Neue"/>
                <a:sym typeface="Helvetica Neue"/>
              </a:defRPr>
            </a:pPr>
            <a:r>
              <a:t>If you have any comments or questions please reach out at:</a:t>
            </a:r>
          </a:p>
          <a:p>
            <a:pPr algn="just" defTabSz="685800">
              <a:lnSpc>
                <a:spcPct val="150000"/>
              </a:lnSpc>
              <a:spcBef>
                <a:spcPts val="100"/>
              </a:spcBef>
              <a:defRPr sz="1100" b="1">
                <a:solidFill>
                  <a:srgbClr val="4C1F8D"/>
                </a:solidFill>
                <a:latin typeface="Helvetica Neue"/>
                <a:ea typeface="Helvetica Neue"/>
                <a:cs typeface="Helvetica Neue"/>
                <a:sym typeface="Helvetica Neue"/>
              </a:defRPr>
            </a:pPr>
            <a:r>
              <a:t>museum@rcpe.ac.uk</a:t>
            </a:r>
          </a:p>
          <a:p>
            <a:pPr algn="just" defTabSz="685800">
              <a:lnSpc>
                <a:spcPct val="150000"/>
              </a:lnSpc>
              <a:spcBef>
                <a:spcPts val="100"/>
              </a:spcBef>
              <a:defRPr sz="1100" b="1">
                <a:solidFill>
                  <a:srgbClr val="531B93"/>
                </a:solidFill>
                <a:latin typeface="Helvetica Neue"/>
                <a:ea typeface="Helvetica Neue"/>
                <a:cs typeface="Helvetica Neue"/>
                <a:sym typeface="Helvetica Neue"/>
              </a:defRPr>
            </a:pPr>
            <a:r>
              <a:t>0131 225 7324</a:t>
            </a:r>
          </a:p>
          <a:p>
            <a:pPr algn="just" defTabSz="685800">
              <a:lnSpc>
                <a:spcPct val="150000"/>
              </a:lnSpc>
              <a:spcBef>
                <a:spcPts val="700"/>
              </a:spcBef>
              <a:defRPr sz="1100">
                <a:latin typeface="Helvetica Neue"/>
                <a:ea typeface="Helvetica Neue"/>
                <a:cs typeface="Helvetica Neue"/>
                <a:sym typeface="Helvetica Neue"/>
              </a:defRPr>
            </a:pPr>
            <a:r>
              <a:t>We would love to hear about your experiences. If you have a moment, consider giving us some quick feedback. It will help us make better tools for you and your students.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1400</Words>
  <Application>Microsoft Office PowerPoint</Application>
  <PresentationFormat>On-screen Show (4:3)</PresentationFormat>
  <Paragraphs>69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Adobe Garamond Pro</vt: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Davis</dc:creator>
  <cp:lastModifiedBy>Debra Davis</cp:lastModifiedBy>
  <cp:revision>1</cp:revision>
  <dcterms:modified xsi:type="dcterms:W3CDTF">2022-04-25T12:21:05Z</dcterms:modified>
</cp:coreProperties>
</file>