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2" name="Shape 112"/>
          <p:cNvSpPr/>
          <p:nvPr>
            <p:ph type="sldImg"/>
          </p:nvPr>
        </p:nvSpPr>
        <p:spPr>
          <a:xfrm>
            <a:off x="1143000" y="685800"/>
            <a:ext cx="4572000" cy="3429000"/>
          </a:xfrm>
          <a:prstGeom prst="rect">
            <a:avLst/>
          </a:prstGeom>
        </p:spPr>
        <p:txBody>
          <a:bodyPr/>
          <a:lstStyle/>
          <a:p>
            <a:pPr/>
          </a:p>
        </p:txBody>
      </p:sp>
      <p:sp>
        <p:nvSpPr>
          <p:cNvPr id="113" name="Shape 11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3"/>
          </a:xfrm>
          <a:prstGeom prst="rect">
            <a:avLst/>
          </a:prstGeom>
        </p:spPr>
        <p:txBody>
          <a:bodyPr/>
          <a:lstStyle>
            <a:lvl1pPr marL="406400" indent="-355600" algn="ctr">
              <a:buClrTx/>
              <a:buSzTx/>
              <a:buFontTx/>
              <a:buNone/>
              <a:defRPr sz="2400"/>
            </a:lvl1pPr>
            <a:lvl2pPr marL="406400" indent="127000" algn="ctr">
              <a:buClrTx/>
              <a:buSzTx/>
              <a:buFontTx/>
              <a:buNone/>
              <a:defRPr sz="2400"/>
            </a:lvl2pPr>
            <a:lvl3pPr marL="406400" indent="609600" algn="ctr">
              <a:buClrTx/>
              <a:buSzTx/>
              <a:buFontTx/>
              <a:buNone/>
              <a:defRPr sz="2400"/>
            </a:lvl3pPr>
            <a:lvl4pPr marL="406400" indent="1079500" algn="ctr">
              <a:buClrTx/>
              <a:buSzTx/>
              <a:buFontTx/>
              <a:buNone/>
              <a:defRPr sz="2400"/>
            </a:lvl4pPr>
            <a:lvl5pPr marL="406400" indent="1536700" algn="ctr">
              <a:buClrTx/>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ERTICAL_TEXT">
    <p:spTree>
      <p:nvGrpSpPr>
        <p:cNvPr id="1" name=""/>
        <p:cNvGrpSpPr/>
        <p:nvPr/>
      </p:nvGrpSpPr>
      <p:grpSpPr>
        <a:xfrm>
          <a:off x="0" y="0"/>
          <a:ext cx="0" cy="0"/>
          <a:chOff x="0" y="0"/>
          <a:chExt cx="0" cy="0"/>
        </a:xfrm>
      </p:grpSpPr>
      <p:sp>
        <p:nvSpPr>
          <p:cNvPr id="95" name="Title Text"/>
          <p:cNvSpPr txBox="1"/>
          <p:nvPr>
            <p:ph type="title"/>
          </p:nvPr>
        </p:nvSpPr>
        <p:spPr>
          <a:prstGeom prst="rect">
            <a:avLst/>
          </a:prstGeom>
        </p:spPr>
        <p:txBody>
          <a:bodyPr/>
          <a:lstStyle/>
          <a:p>
            <a:pPr/>
            <a:r>
              <a:t>Title Text</a:t>
            </a:r>
          </a:p>
        </p:txBody>
      </p:sp>
      <p:sp>
        <p:nvSpPr>
          <p:cNvPr id="96" name="Body Level One…"/>
          <p:cNvSpPr txBox="1"/>
          <p:nvPr>
            <p:ph type="body" idx="1"/>
          </p:nvPr>
        </p:nvSpPr>
        <p:spPr>
          <a:xfrm rot="5400000">
            <a:off x="3920330" y="-1256506"/>
            <a:ext cx="4351339" cy="105156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ERTICAL_TITLE_AND_VERTICAL_TEXT">
    <p:spTree>
      <p:nvGrpSpPr>
        <p:cNvPr id="1" name=""/>
        <p:cNvGrpSpPr/>
        <p:nvPr/>
      </p:nvGrpSpPr>
      <p:grpSpPr>
        <a:xfrm>
          <a:off x="0" y="0"/>
          <a:ext cx="0" cy="0"/>
          <a:chOff x="0" y="0"/>
          <a:chExt cx="0" cy="0"/>
        </a:xfrm>
      </p:grpSpPr>
      <p:sp>
        <p:nvSpPr>
          <p:cNvPr id="104" name="Title Text"/>
          <p:cNvSpPr txBox="1"/>
          <p:nvPr>
            <p:ph type="title"/>
          </p:nvPr>
        </p:nvSpPr>
        <p:spPr>
          <a:xfrm rot="5400000">
            <a:off x="7133431" y="1956593"/>
            <a:ext cx="5811839" cy="2628901"/>
          </a:xfrm>
          <a:prstGeom prst="rect">
            <a:avLst/>
          </a:prstGeom>
        </p:spPr>
        <p:txBody>
          <a:bodyPr/>
          <a:lstStyle/>
          <a:p>
            <a:pPr/>
            <a:r>
              <a:t>Title Text</a:t>
            </a:r>
          </a:p>
        </p:txBody>
      </p:sp>
      <p:sp>
        <p:nvSpPr>
          <p:cNvPr id="105" name="Body Level One…"/>
          <p:cNvSpPr txBox="1"/>
          <p:nvPr>
            <p:ph type="body" idx="1"/>
          </p:nvPr>
        </p:nvSpPr>
        <p:spPr>
          <a:xfrm rot="5400000">
            <a:off x="1799431" y="-596107"/>
            <a:ext cx="5811838" cy="77343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BJEC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_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188"/>
          </a:xfrm>
          <a:prstGeom prst="rect">
            <a:avLst/>
          </a:prstGeom>
        </p:spPr>
        <p:txBody>
          <a:bodyPr/>
          <a:lstStyle>
            <a:lvl1pPr marL="228600" indent="0">
              <a:buClrTx/>
              <a:buSzTx/>
              <a:buFontTx/>
              <a:buNone/>
              <a:defRPr sz="2400">
                <a:solidFill>
                  <a:srgbClr val="888888"/>
                </a:solidFill>
              </a:defRPr>
            </a:lvl1pPr>
            <a:lvl2pPr marL="228600" indent="457200">
              <a:buClrTx/>
              <a:buSzTx/>
              <a:buFontTx/>
              <a:buNone/>
              <a:defRPr sz="2400">
                <a:solidFill>
                  <a:srgbClr val="888888"/>
                </a:solidFill>
              </a:defRPr>
            </a:lvl2pPr>
            <a:lvl3pPr marL="228600" indent="914400">
              <a:buClrTx/>
              <a:buSzTx/>
              <a:buFontTx/>
              <a:buNone/>
              <a:defRPr sz="2400">
                <a:solidFill>
                  <a:srgbClr val="888888"/>
                </a:solidFill>
              </a:defRPr>
            </a:lvl3pPr>
            <a:lvl4pPr marL="228600" indent="1371600">
              <a:buClrTx/>
              <a:buSzTx/>
              <a:buFontTx/>
              <a:buNone/>
              <a:defRPr sz="2400">
                <a:solidFill>
                  <a:srgbClr val="888888"/>
                </a:solidFill>
              </a:defRPr>
            </a:lvl4pPr>
            <a:lvl5pPr marL="228600" indent="1828800">
              <a:buClrTx/>
              <a:buSzTx/>
              <a:buFontTx/>
              <a:buNone/>
              <a:defRPr sz="24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_OBJECTS">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Google Shape;32;p17"/>
          <p:cNvSpPr txBox="1"/>
          <p:nvPr>
            <p:ph type="body" sz="half" idx="21"/>
          </p:nvPr>
        </p:nvSpPr>
        <p:spPr>
          <a:xfrm>
            <a:off x="6172200" y="1825625"/>
            <a:ext cx="5181600" cy="4351338"/>
          </a:xfrm>
          <a:prstGeom prst="rect">
            <a:avLst/>
          </a:prstGeom>
        </p:spPr>
        <p:txBody>
          <a:bodyPr/>
          <a:lstStyle/>
          <a:p>
            <a:pP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_OBJECTS_WITH_TEXT">
    <p:spTree>
      <p:nvGrpSpPr>
        <p:cNvPr id="1" name=""/>
        <p:cNvGrpSpPr/>
        <p:nvPr/>
      </p:nvGrpSpPr>
      <p:grpSpPr>
        <a:xfrm>
          <a:off x="0" y="0"/>
          <a:ext cx="0" cy="0"/>
          <a:chOff x="0" y="0"/>
          <a:chExt cx="0" cy="0"/>
        </a:xfrm>
      </p:grpSpPr>
      <p:sp>
        <p:nvSpPr>
          <p:cNvPr id="48" name="Title Text"/>
          <p:cNvSpPr txBox="1"/>
          <p:nvPr>
            <p:ph type="title"/>
          </p:nvPr>
        </p:nvSpPr>
        <p:spPr>
          <a:xfrm>
            <a:off x="839787" y="365125"/>
            <a:ext cx="10515601" cy="1325563"/>
          </a:xfrm>
          <a:prstGeom prst="rect">
            <a:avLst/>
          </a:prstGeom>
        </p:spPr>
        <p:txBody>
          <a:bodyPr/>
          <a:lstStyle/>
          <a:p>
            <a:pPr/>
            <a:r>
              <a:t>Title Text</a:t>
            </a:r>
          </a:p>
        </p:txBody>
      </p:sp>
      <p:sp>
        <p:nvSpPr>
          <p:cNvPr id="49" name="Body Level One…"/>
          <p:cNvSpPr txBox="1"/>
          <p:nvPr>
            <p:ph type="body" sz="quarter" idx="1"/>
          </p:nvPr>
        </p:nvSpPr>
        <p:spPr>
          <a:xfrm>
            <a:off x="839787" y="1681163"/>
            <a:ext cx="5157789" cy="823913"/>
          </a:xfrm>
          <a:prstGeom prst="rect">
            <a:avLst/>
          </a:prstGeom>
        </p:spPr>
        <p:txBody>
          <a:bodyPr anchor="b"/>
          <a:lstStyle>
            <a:lvl1pPr marL="228600" indent="0">
              <a:buClrTx/>
              <a:buSzTx/>
              <a:buFontTx/>
              <a:buNone/>
              <a:defRPr b="1" sz="2400"/>
            </a:lvl1pPr>
            <a:lvl2pPr marL="228600" indent="457200">
              <a:buClrTx/>
              <a:buSzTx/>
              <a:buFontTx/>
              <a:buNone/>
              <a:defRPr b="1" sz="2400"/>
            </a:lvl2pPr>
            <a:lvl3pPr marL="228600" indent="914400">
              <a:buClrTx/>
              <a:buSzTx/>
              <a:buFontTx/>
              <a:buNone/>
              <a:defRPr b="1" sz="2400"/>
            </a:lvl3pPr>
            <a:lvl4pPr marL="228600" indent="1371600">
              <a:buClrTx/>
              <a:buSzTx/>
              <a:buFontTx/>
              <a:buNone/>
              <a:defRPr b="1" sz="2400"/>
            </a:lvl4pPr>
            <a:lvl5pPr marL="228600" indent="1828800">
              <a:buClrTx/>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50" name="Google Shape;39;p18"/>
          <p:cNvSpPr txBox="1"/>
          <p:nvPr>
            <p:ph type="body" sz="half" idx="21"/>
          </p:nvPr>
        </p:nvSpPr>
        <p:spPr>
          <a:xfrm>
            <a:off x="839787" y="2505075"/>
            <a:ext cx="5157788" cy="3684588"/>
          </a:xfrm>
          <a:prstGeom prst="rect">
            <a:avLst/>
          </a:prstGeom>
        </p:spPr>
        <p:txBody>
          <a:bodyPr/>
          <a:lstStyle/>
          <a:p>
            <a:pPr/>
          </a:p>
        </p:txBody>
      </p:sp>
      <p:sp>
        <p:nvSpPr>
          <p:cNvPr id="51" name="Google Shape;40;p18"/>
          <p:cNvSpPr txBox="1"/>
          <p:nvPr>
            <p:ph type="body" sz="quarter" idx="22"/>
          </p:nvPr>
        </p:nvSpPr>
        <p:spPr>
          <a:xfrm>
            <a:off x="6172200" y="1681163"/>
            <a:ext cx="5183188" cy="823913"/>
          </a:xfrm>
          <a:prstGeom prst="rect">
            <a:avLst/>
          </a:prstGeom>
        </p:spPr>
        <p:txBody>
          <a:bodyPr anchor="b"/>
          <a:lstStyle/>
          <a:p>
            <a:pPr marL="228600" indent="0">
              <a:buClrTx/>
              <a:buSzTx/>
              <a:buFontTx/>
              <a:buNone/>
              <a:defRPr b="1" sz="2400"/>
            </a:pPr>
          </a:p>
        </p:txBody>
      </p:sp>
      <p:sp>
        <p:nvSpPr>
          <p:cNvPr id="52" name="Google Shape;41;p18"/>
          <p:cNvSpPr txBox="1"/>
          <p:nvPr>
            <p:ph type="body" sz="half" idx="23"/>
          </p:nvPr>
        </p:nvSpPr>
        <p:spPr>
          <a:xfrm>
            <a:off x="6172200" y="2505075"/>
            <a:ext cx="5183188" cy="3684588"/>
          </a:xfrm>
          <a:prstGeom prst="rect">
            <a:avLst/>
          </a:prstGeom>
        </p:spPr>
        <p:txBody>
          <a:bodyPr/>
          <a:lstStyle/>
          <a:p>
            <a:pP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ONLY">
    <p:spTree>
      <p:nvGrpSpPr>
        <p:cNvPr id="1" name=""/>
        <p:cNvGrpSpPr/>
        <p:nvPr/>
      </p:nvGrpSpPr>
      <p:grpSpPr>
        <a:xfrm>
          <a:off x="0" y="0"/>
          <a:ext cx="0" cy="0"/>
          <a:chOff x="0" y="0"/>
          <a:chExt cx="0" cy="0"/>
        </a:xfrm>
      </p:grpSpPr>
      <p:sp>
        <p:nvSpPr>
          <p:cNvPr id="60" name="Title Text"/>
          <p:cNvSpPr txBox="1"/>
          <p:nvPr>
            <p:ph type="title"/>
          </p:nvPr>
        </p:nvSpPr>
        <p:spPr>
          <a:prstGeom prst="rect">
            <a:avLst/>
          </a:prstGeom>
        </p:spPr>
        <p:txBody>
          <a:bodyPr/>
          <a:lstStyle/>
          <a:p>
            <a:pPr/>
            <a:r>
              <a:t>Title Text</a:t>
            </a:r>
          </a:p>
        </p:txBody>
      </p:sp>
      <p:sp>
        <p:nvSpPr>
          <p:cNvPr id="6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BJECT_WITH_CAPTION_TEXT">
    <p:spTree>
      <p:nvGrpSpPr>
        <p:cNvPr id="1" name=""/>
        <p:cNvGrpSpPr/>
        <p:nvPr/>
      </p:nvGrpSpPr>
      <p:grpSpPr>
        <a:xfrm>
          <a:off x="0" y="0"/>
          <a:ext cx="0" cy="0"/>
          <a:chOff x="0" y="0"/>
          <a:chExt cx="0" cy="0"/>
        </a:xfrm>
      </p:grpSpPr>
      <p:sp>
        <p:nvSpPr>
          <p:cNvPr id="75"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76" name="Body Level One…"/>
          <p:cNvSpPr txBox="1"/>
          <p:nvPr>
            <p:ph type="body" sz="half" idx="1"/>
          </p:nvPr>
        </p:nvSpPr>
        <p:spPr>
          <a:xfrm>
            <a:off x="5183187" y="987425"/>
            <a:ext cx="6172201" cy="4873625"/>
          </a:xfrm>
          <a:prstGeom prst="rect">
            <a:avLst/>
          </a:prstGeom>
        </p:spPr>
        <p:txBody>
          <a:bodyPr/>
          <a:lstStyle>
            <a:lvl1pPr indent="-431800">
              <a:buSzPts val="3200"/>
              <a:defRPr sz="3200"/>
            </a:lvl1pPr>
            <a:lvl2pPr marL="972457" indent="-464457">
              <a:buSzPts val="3200"/>
              <a:defRPr sz="3200"/>
            </a:lvl2pPr>
            <a:lvl3pPr marL="1498600" indent="-508000">
              <a:buSzPts val="3200"/>
              <a:defRPr sz="3200"/>
            </a:lvl3pPr>
            <a:lvl4pPr marL="2042160" indent="-568960">
              <a:buSzPts val="3200"/>
              <a:defRPr sz="3200"/>
            </a:lvl4pPr>
            <a:lvl5pPr marL="2499360" indent="-568960">
              <a:buSzPts val="3200"/>
              <a:defRPr sz="3200"/>
            </a:lvl5pPr>
          </a:lstStyle>
          <a:p>
            <a:pPr/>
            <a:r>
              <a:t>Body Level One</a:t>
            </a:r>
          </a:p>
          <a:p>
            <a:pPr lvl="1"/>
            <a:r>
              <a:t>Body Level Two</a:t>
            </a:r>
          </a:p>
          <a:p>
            <a:pPr lvl="2"/>
            <a:r>
              <a:t>Body Level Three</a:t>
            </a:r>
          </a:p>
          <a:p>
            <a:pPr lvl="3"/>
            <a:r>
              <a:t>Body Level Four</a:t>
            </a:r>
          </a:p>
          <a:p>
            <a:pPr lvl="4"/>
            <a:r>
              <a:t>Body Level Five</a:t>
            </a:r>
          </a:p>
        </p:txBody>
      </p:sp>
      <p:sp>
        <p:nvSpPr>
          <p:cNvPr id="77" name="Google Shape;57;p21"/>
          <p:cNvSpPr txBox="1"/>
          <p:nvPr>
            <p:ph type="body" sz="quarter" idx="21"/>
          </p:nvPr>
        </p:nvSpPr>
        <p:spPr>
          <a:xfrm>
            <a:off x="839787" y="2057400"/>
            <a:ext cx="3932238" cy="3811588"/>
          </a:xfrm>
          <a:prstGeom prst="rect">
            <a:avLst/>
          </a:prstGeom>
        </p:spPr>
        <p:txBody>
          <a:bodyPr/>
          <a:lstStyle/>
          <a:p>
            <a:pPr marL="228600" indent="0">
              <a:buClrTx/>
              <a:buSzTx/>
              <a:buFontTx/>
              <a:buNone/>
              <a:defRPr sz="1600"/>
            </a:pPr>
          </a:p>
        </p:txBody>
      </p:sp>
      <p:sp>
        <p:nvSpPr>
          <p:cNvPr id="7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_WITH_CAPTION_TEXT">
    <p:spTree>
      <p:nvGrpSpPr>
        <p:cNvPr id="1" name=""/>
        <p:cNvGrpSpPr/>
        <p:nvPr/>
      </p:nvGrpSpPr>
      <p:grpSpPr>
        <a:xfrm>
          <a:off x="0" y="0"/>
          <a:ext cx="0" cy="0"/>
          <a:chOff x="0" y="0"/>
          <a:chExt cx="0" cy="0"/>
        </a:xfrm>
      </p:grpSpPr>
      <p:sp>
        <p:nvSpPr>
          <p:cNvPr id="85"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86" name="Google Shape;63;p22"/>
          <p:cNvSpPr/>
          <p:nvPr>
            <p:ph type="pic" sz="half" idx="21"/>
          </p:nvPr>
        </p:nvSpPr>
        <p:spPr>
          <a:xfrm>
            <a:off x="5183187" y="987425"/>
            <a:ext cx="6172201" cy="4873625"/>
          </a:xfrm>
          <a:prstGeom prst="rect">
            <a:avLst/>
          </a:prstGeom>
        </p:spPr>
        <p:txBody>
          <a:bodyPr lIns="91439" tIns="45719" rIns="91439" bIns="45719">
            <a:noAutofit/>
          </a:bodyPr>
          <a:lstStyle/>
          <a:p>
            <a:pPr/>
          </a:p>
        </p:txBody>
      </p:sp>
      <p:sp>
        <p:nvSpPr>
          <p:cNvPr id="87" name="Body Level One…"/>
          <p:cNvSpPr txBox="1"/>
          <p:nvPr>
            <p:ph type="body" sz="quarter" idx="1"/>
          </p:nvPr>
        </p:nvSpPr>
        <p:spPr>
          <a:xfrm>
            <a:off x="839787" y="2057400"/>
            <a:ext cx="3932239" cy="3811588"/>
          </a:xfrm>
          <a:prstGeom prst="rect">
            <a:avLst/>
          </a:prstGeom>
        </p:spPr>
        <p:txBody>
          <a:bodyPr/>
          <a:lstStyle>
            <a:lvl1pPr marL="228600" indent="0">
              <a:buClrTx/>
              <a:buSzTx/>
              <a:buFontTx/>
              <a:buNone/>
              <a:defRPr sz="1600"/>
            </a:lvl1pPr>
            <a:lvl2pPr marL="228600" indent="457200">
              <a:buClrTx/>
              <a:buSzTx/>
              <a:buFontTx/>
              <a:buNone/>
              <a:defRPr sz="1600"/>
            </a:lvl2pPr>
            <a:lvl3pPr marL="228600" indent="914400">
              <a:buClrTx/>
              <a:buSzTx/>
              <a:buFontTx/>
              <a:buNone/>
              <a:defRPr sz="1600"/>
            </a:lvl3pPr>
            <a:lvl4pPr marL="228600" indent="1371600">
              <a:buClrTx/>
              <a:buSzTx/>
              <a:buFontTx/>
              <a:buNone/>
              <a:defRPr sz="1600"/>
            </a:lvl4pPr>
            <a:lvl5pPr marL="228600" indent="1828800">
              <a:buClrTx/>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699" tIns="45699" rIns="45699" bIns="4569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216" y="6414780"/>
            <a:ext cx="258585" cy="248265"/>
          </a:xfrm>
          <a:prstGeom prst="rect">
            <a:avLst/>
          </a:prstGeom>
          <a:ln w="12700">
            <a:miter lim="400000"/>
          </a:ln>
        </p:spPr>
        <p:txBody>
          <a:bodyPr wrap="none" lIns="45699" tIns="45699" rIns="45699" bIns="45699" anchor="ctr">
            <a:spAutoFit/>
          </a:bodyPr>
          <a:lstStyle>
            <a:lvl1pPr algn="r">
              <a:defRPr sz="1200">
                <a:solidFill>
                  <a:srgbClr val="888888"/>
                </a:solidFill>
                <a:latin typeface="Calibri"/>
                <a:ea typeface="Calibri"/>
                <a:cs typeface="Calibri"/>
                <a:sym typeface="Calibri"/>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a:ea typeface="Calibri"/>
          <a:cs typeface="Calibri"/>
          <a:sym typeface="Calibri"/>
        </a:defRPr>
      </a:lvl9pPr>
    </p:titleStyle>
    <p:bodyStyle>
      <a:lvl1pPr marL="457200" marR="0" indent="-3429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1pPr>
      <a:lvl2pPr marL="971550" marR="0" indent="-40005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2pPr>
      <a:lvl3pPr marL="1508760" marR="0" indent="-48006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3pPr>
      <a:lvl4pPr marL="2019300" marR="0" indent="-5334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4pPr>
      <a:lvl5pPr marL="2476500" marR="0" indent="-5334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5pPr>
      <a:lvl6pPr marL="2933700" marR="0" indent="-5334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6pPr>
      <a:lvl7pPr marL="3390900" marR="0" indent="-5334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7pPr>
      <a:lvl8pPr marL="3848100" marR="0" indent="-5334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8pPr>
      <a:lvl9pPr marL="4305300" marR="0" indent="-533400" algn="l" defTabSz="914400" rtl="0" latinLnBrk="0">
        <a:lnSpc>
          <a:spcPct val="90000"/>
        </a:lnSpc>
        <a:spcBef>
          <a:spcPts val="1000"/>
        </a:spcBef>
        <a:spcAft>
          <a:spcPts val="0"/>
        </a:spcAft>
        <a:buClr>
          <a:srgbClr val="000000"/>
        </a:buClr>
        <a:buSzPts val="2800"/>
        <a:buFont typeface="Arial"/>
        <a:buChar char="•"/>
        <a:tabLst/>
        <a:defRPr b="0" baseline="0" cap="none" i="0" spc="0" strike="noStrike" sz="2800" u="none">
          <a:solidFill>
            <a:srgbClr val="000000"/>
          </a:solidFill>
          <a:uFillTx/>
          <a:latin typeface="Calibri"/>
          <a:ea typeface="Calibri"/>
          <a:cs typeface="Calibri"/>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6.jpeg"/><Relationship Id="rId5" Type="http://schemas.openxmlformats.org/officeDocument/2006/relationships/image" Target="../media/image2.png"/><Relationship Id="rId6" Type="http://schemas.openxmlformats.org/officeDocument/2006/relationships/image" Target="../media/image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7.jpeg"/><Relationship Id="rId4" Type="http://schemas.openxmlformats.org/officeDocument/2006/relationships/image" Target="../media/image2.png"/><Relationship Id="rId5" Type="http://schemas.openxmlformats.org/officeDocument/2006/relationships/image" Target="../media/image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jpeg"/><Relationship Id="rId4" Type="http://schemas.openxmlformats.org/officeDocument/2006/relationships/image" Target="../media/image2.png"/><Relationship Id="rId5" Type="http://schemas.openxmlformats.org/officeDocument/2006/relationships/image" Target="../media/image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3.jpeg"/><Relationship Id="rId4" Type="http://schemas.openxmlformats.org/officeDocument/2006/relationships/image" Target="../media/image2.png"/><Relationship Id="rId5" Type="http://schemas.openxmlformats.org/officeDocument/2006/relationships/image" Target="../media/image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4.jpeg"/><Relationship Id="rId4" Type="http://schemas.openxmlformats.org/officeDocument/2006/relationships/image" Target="../media/image2.png"/><Relationship Id="rId5" Type="http://schemas.openxmlformats.org/officeDocument/2006/relationships/image" Target="../media/image3.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5.jpeg"/><Relationship Id="rId4" Type="http://schemas.openxmlformats.org/officeDocument/2006/relationships/image" Target="../media/image2.png"/><Relationship Id="rId5" Type="http://schemas.openxmlformats.org/officeDocument/2006/relationships/image" Target="../media/image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21" name="Group"/>
          <p:cNvGrpSpPr/>
          <p:nvPr/>
        </p:nvGrpSpPr>
        <p:grpSpPr>
          <a:xfrm>
            <a:off x="2829547" y="1305273"/>
            <a:ext cx="6532906" cy="4247454"/>
            <a:chOff x="0" y="0"/>
            <a:chExt cx="6532905" cy="4247453"/>
          </a:xfrm>
        </p:grpSpPr>
        <p:grpSp>
          <p:nvGrpSpPr>
            <p:cNvPr id="118" name="Google Shape;85;p1"/>
            <p:cNvGrpSpPr/>
            <p:nvPr/>
          </p:nvGrpSpPr>
          <p:grpSpPr>
            <a:xfrm>
              <a:off x="0" y="0"/>
              <a:ext cx="6532906" cy="4247454"/>
              <a:chOff x="0" y="0"/>
              <a:chExt cx="6532905" cy="4247453"/>
            </a:xfrm>
          </p:grpSpPr>
          <p:pic>
            <p:nvPicPr>
              <p:cNvPr id="115" name="Google Shape;86;p1" descr="Google Shape;86;p1"/>
              <p:cNvPicPr>
                <a:picLocks noChangeAspect="1"/>
              </p:cNvPicPr>
              <p:nvPr/>
            </p:nvPicPr>
            <p:blipFill>
              <a:blip r:embed="rId2">
                <a:extLst/>
              </a:blip>
              <a:stretch>
                <a:fillRect/>
              </a:stretch>
            </p:blipFill>
            <p:spPr>
              <a:xfrm>
                <a:off x="0" y="0"/>
                <a:ext cx="6532906" cy="4247454"/>
              </a:xfrm>
              <a:prstGeom prst="rect">
                <a:avLst/>
              </a:prstGeom>
              <a:ln w="12700" cap="flat">
                <a:noFill/>
                <a:miter lim="400000"/>
              </a:ln>
              <a:effectLst/>
            </p:spPr>
          </p:pic>
          <p:sp>
            <p:nvSpPr>
              <p:cNvPr id="116" name="Google Shape;87;p1"/>
              <p:cNvSpPr/>
              <p:nvPr/>
            </p:nvSpPr>
            <p:spPr>
              <a:xfrm>
                <a:off x="109468" y="178077"/>
                <a:ext cx="6331049" cy="3905337"/>
              </a:xfrm>
              <a:prstGeom prst="rect">
                <a:avLst/>
              </a:prstGeom>
              <a:noFill/>
              <a:ln w="34925" cap="flat">
                <a:solidFill>
                  <a:srgbClr val="000000"/>
                </a:solidFill>
                <a:prstDash val="solid"/>
                <a:miter lim="800000"/>
              </a:ln>
              <a:effectLst/>
            </p:spPr>
            <p:txBody>
              <a:bodyPr wrap="square" lIns="0" tIns="0" rIns="0" bIns="0" numCol="1" anchor="ctr">
                <a:noAutofit/>
              </a:bodyPr>
              <a:lstStyle/>
              <a:p>
                <a:pPr algn="ctr">
                  <a:defRPr sz="1800">
                    <a:solidFill>
                      <a:srgbClr val="FFFFFF"/>
                    </a:solidFill>
                    <a:latin typeface="Calibri"/>
                    <a:ea typeface="Calibri"/>
                    <a:cs typeface="Calibri"/>
                    <a:sym typeface="Calibri"/>
                  </a:defRPr>
                </a:pPr>
              </a:p>
            </p:txBody>
          </p:sp>
          <p:sp>
            <p:nvSpPr>
              <p:cNvPr id="117" name="Google Shape;88;p1"/>
              <p:cNvSpPr/>
              <p:nvPr/>
            </p:nvSpPr>
            <p:spPr>
              <a:xfrm>
                <a:off x="234836" y="342116"/>
                <a:ext cx="6080312" cy="3576125"/>
              </a:xfrm>
              <a:prstGeom prst="rect">
                <a:avLst/>
              </a:prstGeom>
              <a:noFill/>
              <a:ln w="25400" cap="flat">
                <a:solidFill>
                  <a:srgbClr val="000000"/>
                </a:solidFill>
                <a:prstDash val="solid"/>
                <a:miter lim="800000"/>
              </a:ln>
              <a:effectLst/>
            </p:spPr>
            <p:txBody>
              <a:bodyPr wrap="square" lIns="0" tIns="0" rIns="0" bIns="0" numCol="1" anchor="ctr">
                <a:noAutofit/>
              </a:bodyPr>
              <a:lstStyle/>
              <a:p>
                <a:pPr algn="ctr">
                  <a:defRPr sz="1800">
                    <a:solidFill>
                      <a:srgbClr val="FFFFFF"/>
                    </a:solidFill>
                    <a:latin typeface="Calibri"/>
                    <a:ea typeface="Calibri"/>
                    <a:cs typeface="Calibri"/>
                    <a:sym typeface="Calibri"/>
                  </a:defRPr>
                </a:pPr>
              </a:p>
            </p:txBody>
          </p:sp>
        </p:grpSp>
        <p:sp>
          <p:nvSpPr>
            <p:cNvPr id="119" name="Google Shape;89;p1"/>
            <p:cNvSpPr txBox="1"/>
            <p:nvPr/>
          </p:nvSpPr>
          <p:spPr>
            <a:xfrm>
              <a:off x="332750" y="362988"/>
              <a:ext cx="5936671" cy="24220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t">
              <a:spAutoFit/>
            </a:bodyPr>
            <a:lstStyle/>
            <a:p>
              <a:pPr algn="ctr">
                <a:defRPr b="1" sz="1800" u="sng">
                  <a:latin typeface="Helvetica Neue"/>
                  <a:ea typeface="Helvetica Neue"/>
                  <a:cs typeface="Helvetica Neue"/>
                  <a:sym typeface="Helvetica Neue"/>
                </a:defRPr>
              </a:pPr>
              <a:r>
                <a:t>Lady Mary Wortley Montagu Portrait</a:t>
              </a:r>
            </a:p>
            <a:p>
              <a:pPr>
                <a:lnSpc>
                  <a:spcPct val="150000"/>
                </a:lnSpc>
                <a:spcBef>
                  <a:spcPts val="800"/>
                </a:spcBef>
                <a:defRPr sz="100">
                  <a:latin typeface="Helvetica Neue"/>
                  <a:ea typeface="Helvetica Neue"/>
                  <a:cs typeface="Helvetica Neue"/>
                  <a:sym typeface="Helvetica Neue"/>
                </a:defRPr>
              </a:pPr>
            </a:p>
            <a:p>
              <a:pPr>
                <a:lnSpc>
                  <a:spcPct val="150000"/>
                </a:lnSpc>
                <a:spcBef>
                  <a:spcPts val="800"/>
                </a:spcBef>
                <a:defRPr sz="1500">
                  <a:latin typeface="Helvetica Neue"/>
                  <a:ea typeface="Helvetica Neue"/>
                  <a:cs typeface="Helvetica Neue"/>
                  <a:sym typeface="Helvetica Neue"/>
                </a:defRPr>
              </a:pPr>
              <a:r>
                <a:t>Lady Mary Wortley Montagu introduced the process of variolation against smallpox to Britain after learning of the practice while in Turkey. Variolation began as a practice of deliberately infecting patients with mild smallpox to develop the patient’s immunity to further attacks. Smallpox was widely considered a childhood disease, prompting Lady Montagu to variolate her own children.</a:t>
              </a:r>
            </a:p>
          </p:txBody>
        </p:sp>
        <p:pic>
          <p:nvPicPr>
            <p:cNvPr id="120" name="Picture 7" descr="Picture 7"/>
            <p:cNvPicPr>
              <a:picLocks noChangeAspect="1"/>
            </p:cNvPicPr>
            <p:nvPr/>
          </p:nvPicPr>
          <p:blipFill>
            <a:blip r:embed="rId3">
              <a:extLst/>
            </a:blip>
            <a:stretch>
              <a:fillRect/>
            </a:stretch>
          </p:blipFill>
          <p:spPr>
            <a:xfrm>
              <a:off x="5542055" y="3099370"/>
              <a:ext cx="794927" cy="794927"/>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59" name="Group"/>
          <p:cNvGrpSpPr/>
          <p:nvPr/>
        </p:nvGrpSpPr>
        <p:grpSpPr>
          <a:xfrm>
            <a:off x="2883673" y="1400175"/>
            <a:ext cx="6424654" cy="4057650"/>
            <a:chOff x="0" y="0"/>
            <a:chExt cx="6424653" cy="4057650"/>
          </a:xfrm>
        </p:grpSpPr>
        <p:grpSp>
          <p:nvGrpSpPr>
            <p:cNvPr id="242" name="Google Shape;177;p10"/>
            <p:cNvGrpSpPr/>
            <p:nvPr/>
          </p:nvGrpSpPr>
          <p:grpSpPr>
            <a:xfrm>
              <a:off x="0" y="0"/>
              <a:ext cx="6424654" cy="4057650"/>
              <a:chOff x="0" y="0"/>
              <a:chExt cx="6424653" cy="4057650"/>
            </a:xfrm>
          </p:grpSpPr>
          <p:pic>
            <p:nvPicPr>
              <p:cNvPr id="239" name="Google Shape;178;p10" descr="Google Shape;178;p10"/>
              <p:cNvPicPr>
                <a:picLocks noChangeAspect="1"/>
              </p:cNvPicPr>
              <p:nvPr/>
            </p:nvPicPr>
            <p:blipFill>
              <a:blip r:embed="rId2">
                <a:extLst/>
              </a:blip>
              <a:stretch>
                <a:fillRect/>
              </a:stretch>
            </p:blipFill>
            <p:spPr>
              <a:xfrm>
                <a:off x="0" y="0"/>
                <a:ext cx="6424654" cy="4057650"/>
              </a:xfrm>
              <a:prstGeom prst="rect">
                <a:avLst/>
              </a:prstGeom>
              <a:ln w="12700" cap="flat">
                <a:noFill/>
                <a:miter lim="400000"/>
              </a:ln>
              <a:effectLst/>
            </p:spPr>
          </p:pic>
          <p:sp>
            <p:nvSpPr>
              <p:cNvPr id="240" name="Google Shape;179;p10"/>
              <p:cNvSpPr/>
              <p:nvPr/>
            </p:nvSpPr>
            <p:spPr>
              <a:xfrm>
                <a:off x="107654" y="170119"/>
                <a:ext cx="6226141" cy="3730822"/>
              </a:xfrm>
              <a:prstGeom prst="rect">
                <a:avLst/>
              </a:prstGeom>
              <a:noFill/>
              <a:ln w="34925" cap="flat">
                <a:solidFill>
                  <a:srgbClr val="000000"/>
                </a:solidFill>
                <a:prstDash val="solid"/>
                <a:miter lim="800000"/>
              </a:ln>
              <a:effectLst/>
            </p:spPr>
            <p:txBody>
              <a:bodyPr wrap="square" lIns="0" tIns="0" rIns="0" bIns="0" numCol="1" anchor="ctr">
                <a:noAutofit/>
              </a:bodyPr>
              <a:lstStyle/>
              <a:p>
                <a:pPr algn="ctr">
                  <a:defRPr sz="1800">
                    <a:solidFill>
                      <a:srgbClr val="FFFFFF"/>
                    </a:solidFill>
                    <a:latin typeface="Calibri"/>
                    <a:ea typeface="Calibri"/>
                    <a:cs typeface="Calibri"/>
                    <a:sym typeface="Calibri"/>
                  </a:defRPr>
                </a:pPr>
              </a:p>
            </p:txBody>
          </p:sp>
          <p:sp>
            <p:nvSpPr>
              <p:cNvPr id="241" name="Google Shape;180;p10"/>
              <p:cNvSpPr/>
              <p:nvPr/>
            </p:nvSpPr>
            <p:spPr>
              <a:xfrm>
                <a:off x="230944" y="326828"/>
                <a:ext cx="5979560" cy="3416321"/>
              </a:xfrm>
              <a:prstGeom prst="rect">
                <a:avLst/>
              </a:prstGeom>
              <a:noFill/>
              <a:ln w="25400" cap="flat">
                <a:solidFill>
                  <a:srgbClr val="000000"/>
                </a:solidFill>
                <a:prstDash val="solid"/>
                <a:miter lim="800000"/>
              </a:ln>
              <a:effectLst/>
            </p:spPr>
            <p:txBody>
              <a:bodyPr wrap="square" lIns="0" tIns="0" rIns="0" bIns="0" numCol="1" anchor="ctr">
                <a:noAutofit/>
              </a:bodyPr>
              <a:lstStyle/>
              <a:p>
                <a:pPr algn="ctr">
                  <a:defRPr sz="1800">
                    <a:solidFill>
                      <a:srgbClr val="FFFFFF"/>
                    </a:solidFill>
                    <a:latin typeface="Calibri"/>
                    <a:ea typeface="Calibri"/>
                    <a:cs typeface="Calibri"/>
                    <a:sym typeface="Calibri"/>
                  </a:defRPr>
                </a:pPr>
              </a:p>
            </p:txBody>
          </p:sp>
        </p:grpSp>
        <p:sp>
          <p:nvSpPr>
            <p:cNvPr id="243" name="Google Shape;181;p10"/>
            <p:cNvSpPr txBox="1"/>
            <p:nvPr/>
          </p:nvSpPr>
          <p:spPr>
            <a:xfrm>
              <a:off x="276668" y="387749"/>
              <a:ext cx="5888111" cy="24921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t">
              <a:spAutoFit/>
            </a:bodyPr>
            <a:lstStyle/>
            <a:p>
              <a:pPr algn="ctr">
                <a:defRPr b="1" sz="1800" u="sng"/>
              </a:pPr>
              <a:r>
                <a:t>Satirical Print “The Wonderful Effects of the New Inoculation!” – J. Gillray</a:t>
              </a:r>
            </a:p>
            <a:p>
              <a:pPr>
                <a:lnSpc>
                  <a:spcPct val="120000"/>
                </a:lnSpc>
                <a:spcBef>
                  <a:spcPts val="800"/>
                </a:spcBef>
                <a:defRPr sz="100">
                  <a:latin typeface="Helvetica Neue"/>
                  <a:ea typeface="Helvetica Neue"/>
                  <a:cs typeface="Helvetica Neue"/>
                  <a:sym typeface="Helvetica Neue"/>
                </a:defRPr>
              </a:pPr>
            </a:p>
            <a:p>
              <a:pPr>
                <a:lnSpc>
                  <a:spcPct val="120000"/>
                </a:lnSpc>
                <a:spcBef>
                  <a:spcPts val="800"/>
                </a:spcBef>
                <a:defRPr sz="1500">
                  <a:latin typeface="Helvetica Neue"/>
                  <a:ea typeface="Helvetica Neue"/>
                  <a:cs typeface="Helvetica Neue"/>
                  <a:sym typeface="Helvetica Neue"/>
                </a:defRPr>
              </a:pPr>
              <a:r>
                <a:t>Date of original: 1802 </a:t>
              </a:r>
            </a:p>
            <a:p>
              <a:pPr>
                <a:lnSpc>
                  <a:spcPct val="120000"/>
                </a:lnSpc>
                <a:spcBef>
                  <a:spcPts val="800"/>
                </a:spcBef>
                <a:defRPr sz="1500">
                  <a:latin typeface="Helvetica Neue"/>
                  <a:ea typeface="Helvetica Neue"/>
                  <a:cs typeface="Helvetica Neue"/>
                  <a:sym typeface="Helvetica Neue"/>
                </a:defRPr>
              </a:pPr>
              <a:r>
                <a:t>Material: Ink and paper</a:t>
              </a:r>
            </a:p>
            <a:p>
              <a:pPr>
                <a:lnSpc>
                  <a:spcPct val="120000"/>
                </a:lnSpc>
                <a:spcBef>
                  <a:spcPts val="800"/>
                </a:spcBef>
                <a:defRPr sz="1500">
                  <a:latin typeface="Helvetica Neue"/>
                  <a:ea typeface="Helvetica Neue"/>
                  <a:cs typeface="Helvetica Neue"/>
                  <a:sym typeface="Helvetica Neue"/>
                </a:defRPr>
              </a:pPr>
              <a:r>
                <a:t>Object origin: United Kingdom</a:t>
              </a:r>
            </a:p>
            <a:p>
              <a:pPr>
                <a:lnSpc>
                  <a:spcPct val="120000"/>
                </a:lnSpc>
                <a:spcBef>
                  <a:spcPts val="800"/>
                </a:spcBef>
                <a:defRPr sz="1500">
                  <a:latin typeface="Helvetica Neue"/>
                  <a:ea typeface="Helvetica Neue"/>
                  <a:cs typeface="Helvetica Neue"/>
                  <a:sym typeface="Helvetica Neue"/>
                </a:defRPr>
              </a:pPr>
              <a:r>
                <a:t>Reproduction: Yes</a:t>
              </a:r>
            </a:p>
            <a:p>
              <a:pPr>
                <a:lnSpc>
                  <a:spcPct val="120000"/>
                </a:lnSpc>
                <a:spcBef>
                  <a:spcPts val="800"/>
                </a:spcBef>
                <a:defRPr sz="1500">
                  <a:latin typeface="Helvetica Neue"/>
                  <a:ea typeface="Helvetica Neue"/>
                  <a:cs typeface="Helvetica Neue"/>
                  <a:sym typeface="Helvetica Neue"/>
                </a:defRPr>
              </a:pPr>
              <a:r>
                <a:t>Preparation: Printed material</a:t>
              </a:r>
            </a:p>
          </p:txBody>
        </p:sp>
        <p:pic>
          <p:nvPicPr>
            <p:cNvPr id="244" name="Picture 7" descr="Picture 7"/>
            <p:cNvPicPr>
              <a:picLocks noChangeAspect="1"/>
            </p:cNvPicPr>
            <p:nvPr/>
          </p:nvPicPr>
          <p:blipFill>
            <a:blip r:embed="rId3">
              <a:extLst/>
            </a:blip>
            <a:stretch>
              <a:fillRect/>
            </a:stretch>
          </p:blipFill>
          <p:spPr>
            <a:xfrm>
              <a:off x="176901" y="2967553"/>
              <a:ext cx="794927" cy="794927"/>
            </a:xfrm>
            <a:prstGeom prst="rect">
              <a:avLst/>
            </a:prstGeom>
            <a:ln w="12700" cap="flat">
              <a:noFill/>
              <a:miter lim="400000"/>
            </a:ln>
            <a:effectLst/>
          </p:spPr>
        </p:pic>
        <p:pic>
          <p:nvPicPr>
            <p:cNvPr id="245" name="Satirical Jenner print_A4.jpg" descr="Satirical Jenner print_A4.jpg"/>
            <p:cNvPicPr>
              <a:picLocks noChangeAspect="1"/>
            </p:cNvPicPr>
            <p:nvPr/>
          </p:nvPicPr>
          <p:blipFill>
            <a:blip r:embed="rId4">
              <a:extLst/>
            </a:blip>
            <a:stretch>
              <a:fillRect/>
            </a:stretch>
          </p:blipFill>
          <p:spPr>
            <a:xfrm>
              <a:off x="3735450" y="1214756"/>
              <a:ext cx="2345794" cy="1822285"/>
            </a:xfrm>
            <a:prstGeom prst="rect">
              <a:avLst/>
            </a:prstGeom>
            <a:ln w="12700" cap="flat">
              <a:noFill/>
              <a:miter lim="400000"/>
            </a:ln>
            <a:effectLst/>
          </p:spPr>
        </p:pic>
        <p:grpSp>
          <p:nvGrpSpPr>
            <p:cNvPr id="248" name="Group"/>
            <p:cNvGrpSpPr/>
            <p:nvPr/>
          </p:nvGrpSpPr>
          <p:grpSpPr>
            <a:xfrm>
              <a:off x="314727" y="2931955"/>
              <a:ext cx="768097" cy="745950"/>
              <a:chOff x="0" y="0"/>
              <a:chExt cx="768095" cy="745948"/>
            </a:xfrm>
          </p:grpSpPr>
          <p:sp>
            <p:nvSpPr>
              <p:cNvPr id="246" name="Oval"/>
              <p:cNvSpPr/>
              <p:nvPr/>
            </p:nvSpPr>
            <p:spPr>
              <a:xfrm>
                <a:off x="0" y="0"/>
                <a:ext cx="768096" cy="745949"/>
              </a:xfrm>
              <a:prstGeom prst="ellipse">
                <a:avLst/>
              </a:prstGeom>
              <a:solidFill>
                <a:srgbClr val="011993"/>
              </a:solidFill>
              <a:ln w="12700" cap="flat">
                <a:solidFill>
                  <a:schemeClr val="accent1">
                    <a:satOff val="-3547"/>
                    <a:lumOff val="-10352"/>
                  </a:schemeClr>
                </a:solidFill>
                <a:prstDash val="solid"/>
                <a:miter lim="800000"/>
              </a:ln>
              <a:effectLst/>
            </p:spPr>
            <p:txBody>
              <a:bodyPr wrap="square" lIns="45719" tIns="45719" rIns="45719" bIns="45719" numCol="1" anchor="ctr">
                <a:noAutofit/>
              </a:bodyPr>
              <a:lstStyle/>
              <a:p>
                <a:pPr defTabSz="457200">
                  <a:defRPr sz="1800">
                    <a:solidFill>
                      <a:srgbClr val="FFFFFF"/>
                    </a:solidFill>
                    <a:latin typeface="Calibri"/>
                    <a:ea typeface="Calibri"/>
                    <a:cs typeface="Calibri"/>
                    <a:sym typeface="Calibri"/>
                  </a:defRPr>
                </a:pPr>
              </a:p>
            </p:txBody>
          </p:sp>
          <p:pic>
            <p:nvPicPr>
              <p:cNvPr id="247" name="RCPE_MIB.png" descr="RCPE_MIB.png"/>
              <p:cNvPicPr>
                <a:picLocks noChangeAspect="1"/>
              </p:cNvPicPr>
              <p:nvPr/>
            </p:nvPicPr>
            <p:blipFill>
              <a:blip r:embed="rId5">
                <a:extLst/>
              </a:blip>
              <a:stretch>
                <a:fillRect/>
              </a:stretch>
            </p:blipFill>
            <p:spPr>
              <a:xfrm>
                <a:off x="11073" y="0"/>
                <a:ext cx="745950" cy="745949"/>
              </a:xfrm>
              <a:prstGeom prst="rect">
                <a:avLst/>
              </a:prstGeom>
              <a:ln w="12700" cap="flat">
                <a:noFill/>
                <a:miter lim="400000"/>
              </a:ln>
              <a:effectLst/>
            </p:spPr>
          </p:pic>
        </p:grpSp>
        <p:grpSp>
          <p:nvGrpSpPr>
            <p:cNvPr id="251" name="Group"/>
            <p:cNvGrpSpPr/>
            <p:nvPr/>
          </p:nvGrpSpPr>
          <p:grpSpPr>
            <a:xfrm>
              <a:off x="1136423" y="2930205"/>
              <a:ext cx="768097" cy="749449"/>
              <a:chOff x="0" y="0"/>
              <a:chExt cx="768095" cy="749447"/>
            </a:xfrm>
          </p:grpSpPr>
          <p:sp>
            <p:nvSpPr>
              <p:cNvPr id="249" name="Oval"/>
              <p:cNvSpPr/>
              <p:nvPr/>
            </p:nvSpPr>
            <p:spPr>
              <a:xfrm>
                <a:off x="0" y="3498"/>
                <a:ext cx="768096" cy="745950"/>
              </a:xfrm>
              <a:prstGeom prst="ellipse">
                <a:avLst/>
              </a:prstGeom>
              <a:solidFill>
                <a:srgbClr val="531B93"/>
              </a:solidFill>
              <a:ln w="12700" cap="flat">
                <a:solidFill>
                  <a:srgbClr val="9437FF"/>
                </a:solidFill>
                <a:prstDash val="solid"/>
                <a:miter lim="800000"/>
              </a:ln>
              <a:effectLst/>
            </p:spPr>
            <p:txBody>
              <a:bodyPr wrap="square" lIns="45719" tIns="45719" rIns="45719" bIns="45719" numCol="1" anchor="ctr">
                <a:noAutofit/>
              </a:bodyPr>
              <a:lstStyle/>
              <a:p>
                <a:pPr defTabSz="457200">
                  <a:defRPr sz="1800">
                    <a:solidFill>
                      <a:srgbClr val="FFFFFF"/>
                    </a:solidFill>
                    <a:latin typeface="Calibri"/>
                    <a:ea typeface="Calibri"/>
                    <a:cs typeface="Calibri"/>
                    <a:sym typeface="Calibri"/>
                  </a:defRPr>
                </a:pPr>
              </a:p>
            </p:txBody>
          </p:sp>
          <p:pic>
            <p:nvPicPr>
              <p:cNvPr id="250" name="RCPE_MIB.png" descr="RCPE_MIB.png"/>
              <p:cNvPicPr>
                <a:picLocks noChangeAspect="1"/>
              </p:cNvPicPr>
              <p:nvPr/>
            </p:nvPicPr>
            <p:blipFill>
              <a:blip r:embed="rId5">
                <a:extLst/>
              </a:blip>
              <a:stretch>
                <a:fillRect/>
              </a:stretch>
            </p:blipFill>
            <p:spPr>
              <a:xfrm>
                <a:off x="11073" y="0"/>
                <a:ext cx="745950" cy="745949"/>
              </a:xfrm>
              <a:prstGeom prst="rect">
                <a:avLst/>
              </a:prstGeom>
              <a:ln w="12700" cap="flat">
                <a:noFill/>
                <a:miter lim="400000"/>
              </a:ln>
              <a:effectLst/>
            </p:spPr>
          </p:pic>
        </p:grpSp>
        <p:grpSp>
          <p:nvGrpSpPr>
            <p:cNvPr id="254" name="Group"/>
            <p:cNvGrpSpPr/>
            <p:nvPr/>
          </p:nvGrpSpPr>
          <p:grpSpPr>
            <a:xfrm>
              <a:off x="1970347" y="2932690"/>
              <a:ext cx="766584" cy="744480"/>
              <a:chOff x="0" y="0"/>
              <a:chExt cx="766582" cy="744478"/>
            </a:xfrm>
          </p:grpSpPr>
          <p:sp>
            <p:nvSpPr>
              <p:cNvPr id="252" name="Oval"/>
              <p:cNvSpPr/>
              <p:nvPr/>
            </p:nvSpPr>
            <p:spPr>
              <a:xfrm>
                <a:off x="0" y="0"/>
                <a:ext cx="766583" cy="744479"/>
              </a:xfrm>
              <a:prstGeom prst="ellipse">
                <a:avLst/>
              </a:prstGeom>
              <a:solidFill>
                <a:schemeClr val="accent4">
                  <a:lumOff val="12500"/>
                </a:schemeClr>
              </a:solidFill>
              <a:ln w="6350" cap="flat">
                <a:solidFill>
                  <a:schemeClr val="accent4"/>
                </a:solidFill>
                <a:prstDash val="solid"/>
                <a:miter lim="800000"/>
              </a:ln>
              <a:effectLst/>
            </p:spPr>
            <p:txBody>
              <a:bodyPr wrap="square" lIns="45719" tIns="45719" rIns="45719" bIns="45719" numCol="1" anchor="ctr">
                <a:noAutofit/>
              </a:bodyPr>
              <a:lstStyle/>
              <a:p>
                <a:pPr>
                  <a:defRPr sz="1800">
                    <a:latin typeface="Calibri"/>
                    <a:ea typeface="Calibri"/>
                    <a:cs typeface="Calibri"/>
                    <a:sym typeface="Calibri"/>
                  </a:defRPr>
                </a:pPr>
              </a:p>
            </p:txBody>
          </p:sp>
          <p:pic>
            <p:nvPicPr>
              <p:cNvPr id="253" name="RCPE_MIB.png" descr="RCPE_MIB.png"/>
              <p:cNvPicPr>
                <a:picLocks noChangeAspect="1"/>
              </p:cNvPicPr>
              <p:nvPr/>
            </p:nvPicPr>
            <p:blipFill>
              <a:blip r:embed="rId6">
                <a:extLst/>
              </a:blip>
              <a:stretch>
                <a:fillRect/>
              </a:stretch>
            </p:blipFill>
            <p:spPr>
              <a:xfrm>
                <a:off x="11051" y="0"/>
                <a:ext cx="744480" cy="744479"/>
              </a:xfrm>
              <a:prstGeom prst="rect">
                <a:avLst/>
              </a:prstGeom>
              <a:ln w="12700" cap="flat">
                <a:noFill/>
                <a:miter lim="400000"/>
              </a:ln>
              <a:effectLst/>
            </p:spPr>
          </p:pic>
        </p:grpSp>
        <p:sp>
          <p:nvSpPr>
            <p:cNvPr id="255" name="STATION “D”"/>
            <p:cNvSpPr txBox="1"/>
            <p:nvPr/>
          </p:nvSpPr>
          <p:spPr>
            <a:xfrm>
              <a:off x="4613355" y="3315441"/>
              <a:ext cx="1505688" cy="376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ctr">
                <a:spcBef>
                  <a:spcPts val="800"/>
                </a:spcBef>
                <a:defRPr b="1" sz="1800">
                  <a:latin typeface="Helvetica Neue"/>
                  <a:ea typeface="Helvetica Neue"/>
                  <a:cs typeface="Helvetica Neue"/>
                  <a:sym typeface="Helvetica Neue"/>
                </a:defRPr>
              </a:lvl1pPr>
            </a:lstStyle>
            <a:p>
              <a:pPr/>
              <a:r>
                <a:t>STATION “D”</a:t>
              </a:r>
            </a:p>
          </p:txBody>
        </p:sp>
        <p:grpSp>
          <p:nvGrpSpPr>
            <p:cNvPr id="258" name="Group"/>
            <p:cNvGrpSpPr/>
            <p:nvPr/>
          </p:nvGrpSpPr>
          <p:grpSpPr>
            <a:xfrm>
              <a:off x="2792591" y="2928456"/>
              <a:ext cx="768097" cy="752947"/>
              <a:chOff x="0" y="0"/>
              <a:chExt cx="768095" cy="752946"/>
            </a:xfrm>
          </p:grpSpPr>
          <p:sp>
            <p:nvSpPr>
              <p:cNvPr id="256" name="Oval"/>
              <p:cNvSpPr/>
              <p:nvPr/>
            </p:nvSpPr>
            <p:spPr>
              <a:xfrm>
                <a:off x="0" y="6997"/>
                <a:ext cx="768096" cy="745950"/>
              </a:xfrm>
              <a:prstGeom prst="ellipse">
                <a:avLst/>
              </a:prstGeom>
              <a:solidFill>
                <a:schemeClr val="accent2"/>
              </a:solidFill>
              <a:ln w="12700" cap="flat">
                <a:solidFill>
                  <a:schemeClr val="accent2">
                    <a:satOff val="-18194"/>
                    <a:lumOff val="-11215"/>
                  </a:schemeClr>
                </a:solidFill>
                <a:prstDash val="solid"/>
                <a:miter lim="800000"/>
              </a:ln>
              <a:effectLst/>
            </p:spPr>
            <p:txBody>
              <a:bodyPr wrap="square" lIns="45719" tIns="45719" rIns="45719" bIns="45719" numCol="1" anchor="ctr">
                <a:noAutofit/>
              </a:bodyPr>
              <a:lstStyle/>
              <a:p>
                <a:pPr defTabSz="457200">
                  <a:defRPr sz="1800">
                    <a:solidFill>
                      <a:srgbClr val="FFFFFF"/>
                    </a:solidFill>
                    <a:latin typeface="Calibri"/>
                    <a:ea typeface="Calibri"/>
                    <a:cs typeface="Calibri"/>
                    <a:sym typeface="Calibri"/>
                  </a:defRPr>
                </a:pPr>
              </a:p>
            </p:txBody>
          </p:sp>
          <p:pic>
            <p:nvPicPr>
              <p:cNvPr id="257" name="RCPE_MIB.png" descr="RCPE_MIB.png"/>
              <p:cNvPicPr>
                <a:picLocks noChangeAspect="1"/>
              </p:cNvPicPr>
              <p:nvPr/>
            </p:nvPicPr>
            <p:blipFill>
              <a:blip r:embed="rId5">
                <a:extLst/>
              </a:blip>
              <a:stretch>
                <a:fillRect/>
              </a:stretch>
            </p:blipFill>
            <p:spPr>
              <a:xfrm>
                <a:off x="11073" y="0"/>
                <a:ext cx="745950" cy="745949"/>
              </a:xfrm>
              <a:prstGeom prst="rect">
                <a:avLst/>
              </a:prstGeom>
              <a:ln w="12700" cap="flat">
                <a:noFill/>
                <a:miter lim="400000"/>
              </a:ln>
              <a:effectLst/>
            </p:spPr>
          </p:pic>
        </p:grpSp>
      </p:gr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67" name="Group"/>
          <p:cNvGrpSpPr/>
          <p:nvPr/>
        </p:nvGrpSpPr>
        <p:grpSpPr>
          <a:xfrm>
            <a:off x="2883673" y="1400175"/>
            <a:ext cx="6424654" cy="4057650"/>
            <a:chOff x="0" y="0"/>
            <a:chExt cx="6424653" cy="4057650"/>
          </a:xfrm>
        </p:grpSpPr>
        <p:grpSp>
          <p:nvGrpSpPr>
            <p:cNvPr id="264" name="Google Shape;187;p11"/>
            <p:cNvGrpSpPr/>
            <p:nvPr/>
          </p:nvGrpSpPr>
          <p:grpSpPr>
            <a:xfrm>
              <a:off x="0" y="0"/>
              <a:ext cx="6424654" cy="4057650"/>
              <a:chOff x="0" y="0"/>
              <a:chExt cx="6424653" cy="4057650"/>
            </a:xfrm>
          </p:grpSpPr>
          <p:pic>
            <p:nvPicPr>
              <p:cNvPr id="261" name="Google Shape;188;p11" descr="Google Shape;188;p11"/>
              <p:cNvPicPr>
                <a:picLocks noChangeAspect="1"/>
              </p:cNvPicPr>
              <p:nvPr/>
            </p:nvPicPr>
            <p:blipFill>
              <a:blip r:embed="rId2">
                <a:extLst/>
              </a:blip>
              <a:stretch>
                <a:fillRect/>
              </a:stretch>
            </p:blipFill>
            <p:spPr>
              <a:xfrm>
                <a:off x="0" y="0"/>
                <a:ext cx="6424654" cy="4057650"/>
              </a:xfrm>
              <a:prstGeom prst="rect">
                <a:avLst/>
              </a:prstGeom>
              <a:ln w="12700" cap="flat">
                <a:noFill/>
                <a:miter lim="400000"/>
              </a:ln>
              <a:effectLst/>
            </p:spPr>
          </p:pic>
          <p:sp>
            <p:nvSpPr>
              <p:cNvPr id="262" name="Google Shape;189;p11"/>
              <p:cNvSpPr/>
              <p:nvPr/>
            </p:nvSpPr>
            <p:spPr>
              <a:xfrm>
                <a:off x="107654" y="170119"/>
                <a:ext cx="6226141" cy="3730822"/>
              </a:xfrm>
              <a:prstGeom prst="rect">
                <a:avLst/>
              </a:prstGeom>
              <a:noFill/>
              <a:ln w="34925" cap="flat">
                <a:solidFill>
                  <a:srgbClr val="000000"/>
                </a:solidFill>
                <a:prstDash val="solid"/>
                <a:miter lim="800000"/>
              </a:ln>
              <a:effectLst/>
            </p:spPr>
            <p:txBody>
              <a:bodyPr wrap="square" lIns="0" tIns="0" rIns="0" bIns="0" numCol="1" anchor="ctr">
                <a:noAutofit/>
              </a:bodyPr>
              <a:lstStyle/>
              <a:p>
                <a:pPr algn="ctr">
                  <a:defRPr sz="1800">
                    <a:solidFill>
                      <a:srgbClr val="FFFFFF"/>
                    </a:solidFill>
                    <a:latin typeface="Calibri"/>
                    <a:ea typeface="Calibri"/>
                    <a:cs typeface="Calibri"/>
                    <a:sym typeface="Calibri"/>
                  </a:defRPr>
                </a:pPr>
              </a:p>
            </p:txBody>
          </p:sp>
          <p:sp>
            <p:nvSpPr>
              <p:cNvPr id="263" name="Google Shape;190;p11"/>
              <p:cNvSpPr/>
              <p:nvPr/>
            </p:nvSpPr>
            <p:spPr>
              <a:xfrm>
                <a:off x="230944" y="326828"/>
                <a:ext cx="5979560" cy="3416321"/>
              </a:xfrm>
              <a:prstGeom prst="rect">
                <a:avLst/>
              </a:prstGeom>
              <a:noFill/>
              <a:ln w="25400" cap="flat">
                <a:solidFill>
                  <a:srgbClr val="000000"/>
                </a:solidFill>
                <a:prstDash val="solid"/>
                <a:miter lim="800000"/>
              </a:ln>
              <a:effectLst/>
            </p:spPr>
            <p:txBody>
              <a:bodyPr wrap="square" lIns="0" tIns="0" rIns="0" bIns="0" numCol="1" anchor="ctr">
                <a:noAutofit/>
              </a:bodyPr>
              <a:lstStyle/>
              <a:p>
                <a:pPr algn="ctr">
                  <a:defRPr sz="1800">
                    <a:solidFill>
                      <a:srgbClr val="FFFFFF"/>
                    </a:solidFill>
                    <a:latin typeface="Calibri"/>
                    <a:ea typeface="Calibri"/>
                    <a:cs typeface="Calibri"/>
                    <a:sym typeface="Calibri"/>
                  </a:defRPr>
                </a:pPr>
              </a:p>
            </p:txBody>
          </p:sp>
        </p:grpSp>
        <p:sp>
          <p:nvSpPr>
            <p:cNvPr id="265" name="Google Shape;191;p11"/>
            <p:cNvSpPr txBox="1"/>
            <p:nvPr/>
          </p:nvSpPr>
          <p:spPr>
            <a:xfrm>
              <a:off x="271823" y="387749"/>
              <a:ext cx="5892956" cy="23015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t">
              <a:spAutoFit/>
            </a:bodyPr>
            <a:lstStyle/>
            <a:p>
              <a:pPr algn="ctr">
                <a:defRPr b="1" sz="1800" u="sng">
                  <a:latin typeface="Helvetica Neue"/>
                  <a:ea typeface="Helvetica Neue"/>
                  <a:cs typeface="Helvetica Neue"/>
                  <a:sym typeface="Helvetica Neue"/>
                </a:defRPr>
              </a:pPr>
              <a:r>
                <a:t>Smallpox Vaccine</a:t>
              </a:r>
            </a:p>
            <a:p>
              <a:pPr>
                <a:lnSpc>
                  <a:spcPct val="150000"/>
                </a:lnSpc>
                <a:spcBef>
                  <a:spcPts val="800"/>
                </a:spcBef>
                <a:defRPr sz="1500">
                  <a:latin typeface="Helvetica Neue"/>
                  <a:ea typeface="Helvetica Neue"/>
                  <a:cs typeface="Helvetica Neue"/>
                  <a:sym typeface="Helvetica Neue"/>
                </a:defRPr>
              </a:pPr>
              <a:r>
                <a:t>By the 20th century smallpox vaccines were being manufactured globally. These later vaccines were administered from 2-pronged needles containing the vaccine. In 1980 smallpox became the first infectious disease to be officially eradicated by mankind. Vaccination is no longer mandatory, and the vaccine is not commonly administered.    </a:t>
              </a:r>
            </a:p>
          </p:txBody>
        </p:sp>
        <p:pic>
          <p:nvPicPr>
            <p:cNvPr id="266" name="Picture 7" descr="Picture 7"/>
            <p:cNvPicPr>
              <a:picLocks noChangeAspect="1"/>
            </p:cNvPicPr>
            <p:nvPr/>
          </p:nvPicPr>
          <p:blipFill>
            <a:blip r:embed="rId3">
              <a:extLst/>
            </a:blip>
            <a:stretch>
              <a:fillRect/>
            </a:stretch>
          </p:blipFill>
          <p:spPr>
            <a:xfrm>
              <a:off x="5355752" y="2885733"/>
              <a:ext cx="794927" cy="794927"/>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88" name="Group"/>
          <p:cNvGrpSpPr/>
          <p:nvPr/>
        </p:nvGrpSpPr>
        <p:grpSpPr>
          <a:xfrm>
            <a:off x="2883673" y="1400175"/>
            <a:ext cx="6424654" cy="4057650"/>
            <a:chOff x="0" y="0"/>
            <a:chExt cx="6424653" cy="4057650"/>
          </a:xfrm>
        </p:grpSpPr>
        <p:grpSp>
          <p:nvGrpSpPr>
            <p:cNvPr id="272" name="Google Shape;197;p12"/>
            <p:cNvGrpSpPr/>
            <p:nvPr/>
          </p:nvGrpSpPr>
          <p:grpSpPr>
            <a:xfrm>
              <a:off x="0" y="0"/>
              <a:ext cx="6424654" cy="4057650"/>
              <a:chOff x="0" y="0"/>
              <a:chExt cx="6424653" cy="4057650"/>
            </a:xfrm>
          </p:grpSpPr>
          <p:pic>
            <p:nvPicPr>
              <p:cNvPr id="269" name="Google Shape;198;p12" descr="Google Shape;198;p12"/>
              <p:cNvPicPr>
                <a:picLocks noChangeAspect="1"/>
              </p:cNvPicPr>
              <p:nvPr/>
            </p:nvPicPr>
            <p:blipFill>
              <a:blip r:embed="rId2">
                <a:extLst/>
              </a:blip>
              <a:stretch>
                <a:fillRect/>
              </a:stretch>
            </p:blipFill>
            <p:spPr>
              <a:xfrm>
                <a:off x="0" y="0"/>
                <a:ext cx="6424654" cy="4057650"/>
              </a:xfrm>
              <a:prstGeom prst="rect">
                <a:avLst/>
              </a:prstGeom>
              <a:ln w="12700" cap="flat">
                <a:noFill/>
                <a:miter lim="400000"/>
              </a:ln>
              <a:effectLst/>
            </p:spPr>
          </p:pic>
          <p:sp>
            <p:nvSpPr>
              <p:cNvPr id="270" name="Google Shape;199;p12"/>
              <p:cNvSpPr/>
              <p:nvPr/>
            </p:nvSpPr>
            <p:spPr>
              <a:xfrm>
                <a:off x="107654" y="170119"/>
                <a:ext cx="6226141" cy="3730822"/>
              </a:xfrm>
              <a:prstGeom prst="rect">
                <a:avLst/>
              </a:prstGeom>
              <a:noFill/>
              <a:ln w="34925" cap="flat">
                <a:solidFill>
                  <a:srgbClr val="000000"/>
                </a:solidFill>
                <a:prstDash val="solid"/>
                <a:miter lim="800000"/>
              </a:ln>
              <a:effectLst/>
            </p:spPr>
            <p:txBody>
              <a:bodyPr wrap="square" lIns="0" tIns="0" rIns="0" bIns="0" numCol="1" anchor="ctr">
                <a:noAutofit/>
              </a:bodyPr>
              <a:lstStyle/>
              <a:p>
                <a:pPr algn="ctr">
                  <a:defRPr sz="1800">
                    <a:solidFill>
                      <a:srgbClr val="FFFFFF"/>
                    </a:solidFill>
                    <a:latin typeface="Calibri"/>
                    <a:ea typeface="Calibri"/>
                    <a:cs typeface="Calibri"/>
                    <a:sym typeface="Calibri"/>
                  </a:defRPr>
                </a:pPr>
              </a:p>
            </p:txBody>
          </p:sp>
          <p:sp>
            <p:nvSpPr>
              <p:cNvPr id="271" name="Google Shape;200;p12"/>
              <p:cNvSpPr/>
              <p:nvPr/>
            </p:nvSpPr>
            <p:spPr>
              <a:xfrm>
                <a:off x="230944" y="326828"/>
                <a:ext cx="5979560" cy="3416321"/>
              </a:xfrm>
              <a:prstGeom prst="rect">
                <a:avLst/>
              </a:prstGeom>
              <a:noFill/>
              <a:ln w="25400" cap="flat">
                <a:solidFill>
                  <a:srgbClr val="000000"/>
                </a:solidFill>
                <a:prstDash val="solid"/>
                <a:miter lim="800000"/>
              </a:ln>
              <a:effectLst/>
            </p:spPr>
            <p:txBody>
              <a:bodyPr wrap="square" lIns="0" tIns="0" rIns="0" bIns="0" numCol="1" anchor="ctr">
                <a:noAutofit/>
              </a:bodyPr>
              <a:lstStyle/>
              <a:p>
                <a:pPr algn="ctr">
                  <a:defRPr sz="1800">
                    <a:solidFill>
                      <a:srgbClr val="FFFFFF"/>
                    </a:solidFill>
                    <a:latin typeface="Calibri"/>
                    <a:ea typeface="Calibri"/>
                    <a:cs typeface="Calibri"/>
                    <a:sym typeface="Calibri"/>
                  </a:defRPr>
                </a:pPr>
              </a:p>
            </p:txBody>
          </p:sp>
        </p:grpSp>
        <p:sp>
          <p:nvSpPr>
            <p:cNvPr id="273" name="Google Shape;201;p12"/>
            <p:cNvSpPr txBox="1"/>
            <p:nvPr/>
          </p:nvSpPr>
          <p:spPr>
            <a:xfrm>
              <a:off x="271823" y="387749"/>
              <a:ext cx="5892956" cy="252413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t">
              <a:spAutoFit/>
            </a:bodyPr>
            <a:lstStyle/>
            <a:p>
              <a:pPr algn="ctr">
                <a:defRPr b="1" sz="1800" u="sng">
                  <a:latin typeface="Helvetica Neue"/>
                  <a:ea typeface="Helvetica Neue"/>
                  <a:cs typeface="Helvetica Neue"/>
                  <a:sym typeface="Helvetica Neue"/>
                </a:defRPr>
              </a:pPr>
              <a:r>
                <a:t>Smallpox Vaccine</a:t>
              </a:r>
            </a:p>
            <a:p>
              <a:pPr>
                <a:lnSpc>
                  <a:spcPct val="120000"/>
                </a:lnSpc>
                <a:spcBef>
                  <a:spcPts val="800"/>
                </a:spcBef>
                <a:defRPr sz="1500">
                  <a:latin typeface="Helvetica Neue"/>
                  <a:ea typeface="Helvetica Neue"/>
                  <a:cs typeface="Helvetica Neue"/>
                  <a:sym typeface="Helvetica Neue"/>
                </a:defRPr>
              </a:pPr>
              <a:r>
                <a:t>Date: Unknown</a:t>
              </a:r>
            </a:p>
            <a:p>
              <a:pPr>
                <a:lnSpc>
                  <a:spcPct val="120000"/>
                </a:lnSpc>
                <a:spcBef>
                  <a:spcPts val="800"/>
                </a:spcBef>
                <a:defRPr sz="1500">
                  <a:latin typeface="Helvetica Neue"/>
                  <a:ea typeface="Helvetica Neue"/>
                  <a:cs typeface="Helvetica Neue"/>
                  <a:sym typeface="Helvetica Neue"/>
                </a:defRPr>
              </a:pPr>
              <a:r>
                <a:t>Material:</a:t>
              </a:r>
              <a:r>
                <a:rPr b="1"/>
                <a:t> </a:t>
              </a:r>
              <a:r>
                <a:t>inactive smallpox vaccine, resin</a:t>
              </a:r>
              <a:r>
                <a:rPr b="1"/>
                <a:t> </a:t>
              </a:r>
            </a:p>
            <a:p>
              <a:pPr>
                <a:lnSpc>
                  <a:spcPct val="120000"/>
                </a:lnSpc>
                <a:spcBef>
                  <a:spcPts val="800"/>
                </a:spcBef>
                <a:defRPr sz="1500">
                  <a:latin typeface="Helvetica Neue"/>
                  <a:ea typeface="Helvetica Neue"/>
                  <a:cs typeface="Helvetica Neue"/>
                  <a:sym typeface="Helvetica Neue"/>
                </a:defRPr>
              </a:pPr>
              <a:r>
                <a:t>Object origin: United States</a:t>
              </a:r>
              <a:r>
                <a:rPr b="1"/>
                <a:t> </a:t>
              </a:r>
            </a:p>
            <a:p>
              <a:pPr>
                <a:lnSpc>
                  <a:spcPct val="120000"/>
                </a:lnSpc>
                <a:spcBef>
                  <a:spcPts val="800"/>
                </a:spcBef>
                <a:defRPr sz="1500">
                  <a:latin typeface="Helvetica Neue"/>
                  <a:ea typeface="Helvetica Neue"/>
                  <a:cs typeface="Helvetica Neue"/>
                  <a:sym typeface="Helvetica Neue"/>
                </a:defRPr>
              </a:pPr>
              <a:r>
                <a:t>Reproduction: No</a:t>
              </a:r>
            </a:p>
            <a:p>
              <a:pPr>
                <a:lnSpc>
                  <a:spcPct val="120000"/>
                </a:lnSpc>
                <a:spcBef>
                  <a:spcPts val="800"/>
                </a:spcBef>
                <a:defRPr sz="1500">
                  <a:latin typeface="Helvetica Neue"/>
                  <a:ea typeface="Helvetica Neue"/>
                  <a:cs typeface="Helvetica Neue"/>
                  <a:sym typeface="Helvetica Neue"/>
                </a:defRPr>
              </a:pPr>
              <a:r>
                <a:t>Preparation: vaccine needle encased in </a:t>
              </a:r>
            </a:p>
            <a:p>
              <a:pPr indent="457200">
                <a:lnSpc>
                  <a:spcPct val="120000"/>
                </a:lnSpc>
                <a:spcBef>
                  <a:spcPts val="800"/>
                </a:spcBef>
                <a:defRPr sz="1500">
                  <a:latin typeface="Helvetica Neue"/>
                  <a:ea typeface="Helvetica Neue"/>
                  <a:cs typeface="Helvetica Neue"/>
                  <a:sym typeface="Helvetica Neue"/>
                </a:defRPr>
              </a:pPr>
              <a:r>
                <a:t>glass tube which is encased in resin</a:t>
              </a:r>
            </a:p>
          </p:txBody>
        </p:sp>
        <p:pic>
          <p:nvPicPr>
            <p:cNvPr id="274" name="Google Shape;203;p12" descr="Google Shape;203;p12"/>
            <p:cNvPicPr>
              <a:picLocks noChangeAspect="1"/>
            </p:cNvPicPr>
            <p:nvPr/>
          </p:nvPicPr>
          <p:blipFill>
            <a:blip r:embed="rId3">
              <a:extLst/>
            </a:blip>
            <a:stretch>
              <a:fillRect/>
            </a:stretch>
          </p:blipFill>
          <p:spPr>
            <a:xfrm>
              <a:off x="4349939" y="854851"/>
              <a:ext cx="1717238" cy="2289652"/>
            </a:xfrm>
            <a:prstGeom prst="rect">
              <a:avLst/>
            </a:prstGeom>
            <a:ln w="12700" cap="flat">
              <a:noFill/>
              <a:miter lim="400000"/>
            </a:ln>
            <a:effectLst/>
          </p:spPr>
        </p:pic>
        <p:grpSp>
          <p:nvGrpSpPr>
            <p:cNvPr id="277" name="Group"/>
            <p:cNvGrpSpPr/>
            <p:nvPr/>
          </p:nvGrpSpPr>
          <p:grpSpPr>
            <a:xfrm>
              <a:off x="314727" y="2931955"/>
              <a:ext cx="768097" cy="745950"/>
              <a:chOff x="0" y="0"/>
              <a:chExt cx="768095" cy="745948"/>
            </a:xfrm>
          </p:grpSpPr>
          <p:sp>
            <p:nvSpPr>
              <p:cNvPr id="275" name="Oval"/>
              <p:cNvSpPr/>
              <p:nvPr/>
            </p:nvSpPr>
            <p:spPr>
              <a:xfrm>
                <a:off x="0" y="0"/>
                <a:ext cx="768096" cy="745949"/>
              </a:xfrm>
              <a:prstGeom prst="ellipse">
                <a:avLst/>
              </a:prstGeom>
              <a:solidFill>
                <a:srgbClr val="011993"/>
              </a:solidFill>
              <a:ln w="12700" cap="flat">
                <a:solidFill>
                  <a:schemeClr val="accent1">
                    <a:satOff val="-3547"/>
                    <a:lumOff val="-10352"/>
                  </a:schemeClr>
                </a:solidFill>
                <a:prstDash val="solid"/>
                <a:miter lim="800000"/>
              </a:ln>
              <a:effectLst/>
            </p:spPr>
            <p:txBody>
              <a:bodyPr wrap="square" lIns="45719" tIns="45719" rIns="45719" bIns="45719" numCol="1" anchor="ctr">
                <a:noAutofit/>
              </a:bodyPr>
              <a:lstStyle/>
              <a:p>
                <a:pPr defTabSz="457200">
                  <a:defRPr sz="1800">
                    <a:solidFill>
                      <a:srgbClr val="FFFFFF"/>
                    </a:solidFill>
                    <a:latin typeface="Calibri"/>
                    <a:ea typeface="Calibri"/>
                    <a:cs typeface="Calibri"/>
                    <a:sym typeface="Calibri"/>
                  </a:defRPr>
                </a:pPr>
              </a:p>
            </p:txBody>
          </p:sp>
          <p:pic>
            <p:nvPicPr>
              <p:cNvPr id="276" name="RCPE_MIB.png" descr="RCPE_MIB.png"/>
              <p:cNvPicPr>
                <a:picLocks noChangeAspect="1"/>
              </p:cNvPicPr>
              <p:nvPr/>
            </p:nvPicPr>
            <p:blipFill>
              <a:blip r:embed="rId4">
                <a:extLst/>
              </a:blip>
              <a:stretch>
                <a:fillRect/>
              </a:stretch>
            </p:blipFill>
            <p:spPr>
              <a:xfrm>
                <a:off x="11073" y="0"/>
                <a:ext cx="745950" cy="745949"/>
              </a:xfrm>
              <a:prstGeom prst="rect">
                <a:avLst/>
              </a:prstGeom>
              <a:ln w="12700" cap="flat">
                <a:noFill/>
                <a:miter lim="400000"/>
              </a:ln>
              <a:effectLst/>
            </p:spPr>
          </p:pic>
        </p:grpSp>
        <p:grpSp>
          <p:nvGrpSpPr>
            <p:cNvPr id="280" name="Group"/>
            <p:cNvGrpSpPr/>
            <p:nvPr/>
          </p:nvGrpSpPr>
          <p:grpSpPr>
            <a:xfrm>
              <a:off x="1136423" y="2930205"/>
              <a:ext cx="768097" cy="749449"/>
              <a:chOff x="0" y="0"/>
              <a:chExt cx="768095" cy="749447"/>
            </a:xfrm>
          </p:grpSpPr>
          <p:sp>
            <p:nvSpPr>
              <p:cNvPr id="278" name="Oval"/>
              <p:cNvSpPr/>
              <p:nvPr/>
            </p:nvSpPr>
            <p:spPr>
              <a:xfrm>
                <a:off x="0" y="3498"/>
                <a:ext cx="768096" cy="745950"/>
              </a:xfrm>
              <a:prstGeom prst="ellipse">
                <a:avLst/>
              </a:prstGeom>
              <a:solidFill>
                <a:srgbClr val="531B93"/>
              </a:solidFill>
              <a:ln w="12700" cap="flat">
                <a:solidFill>
                  <a:srgbClr val="9437FF"/>
                </a:solidFill>
                <a:prstDash val="solid"/>
                <a:miter lim="800000"/>
              </a:ln>
              <a:effectLst/>
            </p:spPr>
            <p:txBody>
              <a:bodyPr wrap="square" lIns="45719" tIns="45719" rIns="45719" bIns="45719" numCol="1" anchor="ctr">
                <a:noAutofit/>
              </a:bodyPr>
              <a:lstStyle/>
              <a:p>
                <a:pPr defTabSz="457200">
                  <a:defRPr sz="1800">
                    <a:solidFill>
                      <a:srgbClr val="FFFFFF"/>
                    </a:solidFill>
                    <a:latin typeface="Calibri"/>
                    <a:ea typeface="Calibri"/>
                    <a:cs typeface="Calibri"/>
                    <a:sym typeface="Calibri"/>
                  </a:defRPr>
                </a:pPr>
              </a:p>
            </p:txBody>
          </p:sp>
          <p:pic>
            <p:nvPicPr>
              <p:cNvPr id="279" name="RCPE_MIB.png" descr="RCPE_MIB.png"/>
              <p:cNvPicPr>
                <a:picLocks noChangeAspect="1"/>
              </p:cNvPicPr>
              <p:nvPr/>
            </p:nvPicPr>
            <p:blipFill>
              <a:blip r:embed="rId4">
                <a:extLst/>
              </a:blip>
              <a:stretch>
                <a:fillRect/>
              </a:stretch>
            </p:blipFill>
            <p:spPr>
              <a:xfrm>
                <a:off x="11073" y="0"/>
                <a:ext cx="745950" cy="745949"/>
              </a:xfrm>
              <a:prstGeom prst="rect">
                <a:avLst/>
              </a:prstGeom>
              <a:ln w="12700" cap="flat">
                <a:noFill/>
                <a:miter lim="400000"/>
              </a:ln>
              <a:effectLst/>
            </p:spPr>
          </p:pic>
        </p:grpSp>
        <p:grpSp>
          <p:nvGrpSpPr>
            <p:cNvPr id="283" name="Group"/>
            <p:cNvGrpSpPr/>
            <p:nvPr/>
          </p:nvGrpSpPr>
          <p:grpSpPr>
            <a:xfrm>
              <a:off x="1970347" y="2932690"/>
              <a:ext cx="766584" cy="744480"/>
              <a:chOff x="0" y="0"/>
              <a:chExt cx="766582" cy="744478"/>
            </a:xfrm>
          </p:grpSpPr>
          <p:sp>
            <p:nvSpPr>
              <p:cNvPr id="281" name="Oval"/>
              <p:cNvSpPr/>
              <p:nvPr/>
            </p:nvSpPr>
            <p:spPr>
              <a:xfrm>
                <a:off x="0" y="0"/>
                <a:ext cx="766583" cy="744479"/>
              </a:xfrm>
              <a:prstGeom prst="ellipse">
                <a:avLst/>
              </a:prstGeom>
              <a:solidFill>
                <a:schemeClr val="accent4">
                  <a:lumOff val="12500"/>
                </a:schemeClr>
              </a:solidFill>
              <a:ln w="6350" cap="flat">
                <a:solidFill>
                  <a:schemeClr val="accent4"/>
                </a:solidFill>
                <a:prstDash val="solid"/>
                <a:miter lim="800000"/>
              </a:ln>
              <a:effectLst/>
            </p:spPr>
            <p:txBody>
              <a:bodyPr wrap="square" lIns="45719" tIns="45719" rIns="45719" bIns="45719" numCol="1" anchor="ctr">
                <a:noAutofit/>
              </a:bodyPr>
              <a:lstStyle/>
              <a:p>
                <a:pPr>
                  <a:defRPr sz="1800">
                    <a:latin typeface="Calibri"/>
                    <a:ea typeface="Calibri"/>
                    <a:cs typeface="Calibri"/>
                    <a:sym typeface="Calibri"/>
                  </a:defRPr>
                </a:pPr>
              </a:p>
            </p:txBody>
          </p:sp>
          <p:pic>
            <p:nvPicPr>
              <p:cNvPr id="282" name="RCPE_MIB.png" descr="RCPE_MIB.png"/>
              <p:cNvPicPr>
                <a:picLocks noChangeAspect="1"/>
              </p:cNvPicPr>
              <p:nvPr/>
            </p:nvPicPr>
            <p:blipFill>
              <a:blip r:embed="rId5">
                <a:extLst/>
              </a:blip>
              <a:stretch>
                <a:fillRect/>
              </a:stretch>
            </p:blipFill>
            <p:spPr>
              <a:xfrm>
                <a:off x="11051" y="0"/>
                <a:ext cx="744480" cy="744479"/>
              </a:xfrm>
              <a:prstGeom prst="rect">
                <a:avLst/>
              </a:prstGeom>
              <a:ln w="12700" cap="flat">
                <a:noFill/>
                <a:miter lim="400000"/>
              </a:ln>
              <a:effectLst/>
            </p:spPr>
          </p:pic>
        </p:grpSp>
        <p:sp>
          <p:nvSpPr>
            <p:cNvPr id="284" name="STATION “D”"/>
            <p:cNvSpPr txBox="1"/>
            <p:nvPr/>
          </p:nvSpPr>
          <p:spPr>
            <a:xfrm>
              <a:off x="4613355" y="3281574"/>
              <a:ext cx="1505688" cy="376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ctr">
                <a:spcBef>
                  <a:spcPts val="800"/>
                </a:spcBef>
                <a:defRPr b="1" sz="1800">
                  <a:latin typeface="Helvetica Neue"/>
                  <a:ea typeface="Helvetica Neue"/>
                  <a:cs typeface="Helvetica Neue"/>
                  <a:sym typeface="Helvetica Neue"/>
                </a:defRPr>
              </a:lvl1pPr>
            </a:lstStyle>
            <a:p>
              <a:pPr/>
              <a:r>
                <a:t>STATION “D”</a:t>
              </a:r>
            </a:p>
          </p:txBody>
        </p:sp>
        <p:grpSp>
          <p:nvGrpSpPr>
            <p:cNvPr id="287" name="Group"/>
            <p:cNvGrpSpPr/>
            <p:nvPr/>
          </p:nvGrpSpPr>
          <p:grpSpPr>
            <a:xfrm>
              <a:off x="2802758" y="2928456"/>
              <a:ext cx="768097" cy="752947"/>
              <a:chOff x="0" y="0"/>
              <a:chExt cx="768095" cy="752946"/>
            </a:xfrm>
          </p:grpSpPr>
          <p:sp>
            <p:nvSpPr>
              <p:cNvPr id="285" name="Oval"/>
              <p:cNvSpPr/>
              <p:nvPr/>
            </p:nvSpPr>
            <p:spPr>
              <a:xfrm>
                <a:off x="0" y="6997"/>
                <a:ext cx="768096" cy="745950"/>
              </a:xfrm>
              <a:prstGeom prst="ellipse">
                <a:avLst/>
              </a:prstGeom>
              <a:solidFill>
                <a:schemeClr val="accent2"/>
              </a:solidFill>
              <a:ln w="12700" cap="flat">
                <a:solidFill>
                  <a:schemeClr val="accent2">
                    <a:satOff val="-18194"/>
                    <a:lumOff val="-11215"/>
                  </a:schemeClr>
                </a:solidFill>
                <a:prstDash val="solid"/>
                <a:miter lim="800000"/>
              </a:ln>
              <a:effectLst/>
            </p:spPr>
            <p:txBody>
              <a:bodyPr wrap="square" lIns="45719" tIns="45719" rIns="45719" bIns="45719" numCol="1" anchor="ctr">
                <a:noAutofit/>
              </a:bodyPr>
              <a:lstStyle/>
              <a:p>
                <a:pPr defTabSz="457200">
                  <a:defRPr sz="1800">
                    <a:solidFill>
                      <a:srgbClr val="FFFFFF"/>
                    </a:solidFill>
                    <a:latin typeface="Calibri"/>
                    <a:ea typeface="Calibri"/>
                    <a:cs typeface="Calibri"/>
                    <a:sym typeface="Calibri"/>
                  </a:defRPr>
                </a:pPr>
              </a:p>
            </p:txBody>
          </p:sp>
          <p:pic>
            <p:nvPicPr>
              <p:cNvPr id="286" name="RCPE_MIB.png" descr="RCPE_MIB.png"/>
              <p:cNvPicPr>
                <a:picLocks noChangeAspect="1"/>
              </p:cNvPicPr>
              <p:nvPr/>
            </p:nvPicPr>
            <p:blipFill>
              <a:blip r:embed="rId4">
                <a:extLst/>
              </a:blip>
              <a:stretch>
                <a:fillRect/>
              </a:stretch>
            </p:blipFill>
            <p:spPr>
              <a:xfrm>
                <a:off x="11073" y="0"/>
                <a:ext cx="745950" cy="745949"/>
              </a:xfrm>
              <a:prstGeom prst="rect">
                <a:avLst/>
              </a:prstGeom>
              <a:ln w="12700" cap="flat">
                <a:noFill/>
                <a:miter lim="400000"/>
              </a:ln>
              <a:effectLst/>
            </p:spPr>
          </p:pic>
        </p:grpSp>
      </p:gr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42" name="Group"/>
          <p:cNvGrpSpPr/>
          <p:nvPr/>
        </p:nvGrpSpPr>
        <p:grpSpPr>
          <a:xfrm>
            <a:off x="2829547" y="1305273"/>
            <a:ext cx="6532906" cy="4247454"/>
            <a:chOff x="0" y="0"/>
            <a:chExt cx="6532905" cy="4247453"/>
          </a:xfrm>
        </p:grpSpPr>
        <p:grpSp>
          <p:nvGrpSpPr>
            <p:cNvPr id="126" name="Google Shape;96;p2"/>
            <p:cNvGrpSpPr/>
            <p:nvPr/>
          </p:nvGrpSpPr>
          <p:grpSpPr>
            <a:xfrm>
              <a:off x="0" y="0"/>
              <a:ext cx="6532906" cy="4247454"/>
              <a:chOff x="0" y="0"/>
              <a:chExt cx="6532905" cy="4247453"/>
            </a:xfrm>
          </p:grpSpPr>
          <p:pic>
            <p:nvPicPr>
              <p:cNvPr id="123" name="Google Shape;97;p2" descr="Google Shape;97;p2"/>
              <p:cNvPicPr>
                <a:picLocks noChangeAspect="1"/>
              </p:cNvPicPr>
              <p:nvPr/>
            </p:nvPicPr>
            <p:blipFill>
              <a:blip r:embed="rId2">
                <a:extLst/>
              </a:blip>
              <a:stretch>
                <a:fillRect/>
              </a:stretch>
            </p:blipFill>
            <p:spPr>
              <a:xfrm>
                <a:off x="0" y="0"/>
                <a:ext cx="6532906" cy="4247454"/>
              </a:xfrm>
              <a:prstGeom prst="rect">
                <a:avLst/>
              </a:prstGeom>
              <a:ln w="12700" cap="flat">
                <a:noFill/>
                <a:miter lim="400000"/>
              </a:ln>
              <a:effectLst/>
            </p:spPr>
          </p:pic>
          <p:sp>
            <p:nvSpPr>
              <p:cNvPr id="124" name="Google Shape;98;p2"/>
              <p:cNvSpPr/>
              <p:nvPr/>
            </p:nvSpPr>
            <p:spPr>
              <a:xfrm>
                <a:off x="109468" y="178077"/>
                <a:ext cx="6331049" cy="3905337"/>
              </a:xfrm>
              <a:prstGeom prst="rect">
                <a:avLst/>
              </a:prstGeom>
              <a:noFill/>
              <a:ln w="34925" cap="flat">
                <a:solidFill>
                  <a:srgbClr val="000000"/>
                </a:solidFill>
                <a:prstDash val="solid"/>
                <a:miter lim="800000"/>
              </a:ln>
              <a:effectLst/>
            </p:spPr>
            <p:txBody>
              <a:bodyPr wrap="square" lIns="0" tIns="0" rIns="0" bIns="0" numCol="1" anchor="ctr">
                <a:noAutofit/>
              </a:bodyPr>
              <a:lstStyle/>
              <a:p>
                <a:pPr algn="ctr">
                  <a:defRPr sz="1800">
                    <a:solidFill>
                      <a:srgbClr val="FFFFFF"/>
                    </a:solidFill>
                    <a:latin typeface="Calibri"/>
                    <a:ea typeface="Calibri"/>
                    <a:cs typeface="Calibri"/>
                    <a:sym typeface="Calibri"/>
                  </a:defRPr>
                </a:pPr>
              </a:p>
            </p:txBody>
          </p:sp>
          <p:sp>
            <p:nvSpPr>
              <p:cNvPr id="125" name="Google Shape;99;p2"/>
              <p:cNvSpPr/>
              <p:nvPr/>
            </p:nvSpPr>
            <p:spPr>
              <a:xfrm>
                <a:off x="234836" y="342116"/>
                <a:ext cx="6080312" cy="3576125"/>
              </a:xfrm>
              <a:prstGeom prst="rect">
                <a:avLst/>
              </a:prstGeom>
              <a:noFill/>
              <a:ln w="25400" cap="flat">
                <a:solidFill>
                  <a:srgbClr val="000000"/>
                </a:solidFill>
                <a:prstDash val="solid"/>
                <a:miter lim="800000"/>
              </a:ln>
              <a:effectLst/>
            </p:spPr>
            <p:txBody>
              <a:bodyPr wrap="square" lIns="0" tIns="0" rIns="0" bIns="0" numCol="1" anchor="ctr">
                <a:noAutofit/>
              </a:bodyPr>
              <a:lstStyle/>
              <a:p>
                <a:pPr algn="ctr">
                  <a:defRPr sz="1800">
                    <a:solidFill>
                      <a:srgbClr val="FFFFFF"/>
                    </a:solidFill>
                    <a:latin typeface="Calibri"/>
                    <a:ea typeface="Calibri"/>
                    <a:cs typeface="Calibri"/>
                    <a:sym typeface="Calibri"/>
                  </a:defRPr>
                </a:pPr>
              </a:p>
            </p:txBody>
          </p:sp>
        </p:grpSp>
        <p:sp>
          <p:nvSpPr>
            <p:cNvPr id="127" name="Google Shape;100;p2"/>
            <p:cNvSpPr txBox="1"/>
            <p:nvPr/>
          </p:nvSpPr>
          <p:spPr>
            <a:xfrm>
              <a:off x="332750" y="362988"/>
              <a:ext cx="5936671" cy="23651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t">
              <a:spAutoFit/>
            </a:bodyPr>
            <a:lstStyle/>
            <a:p>
              <a:pPr algn="ctr">
                <a:defRPr b="1" sz="1800" u="sng">
                  <a:latin typeface="Helvetica Neue"/>
                  <a:ea typeface="Helvetica Neue"/>
                  <a:cs typeface="Helvetica Neue"/>
                  <a:sym typeface="Helvetica Neue"/>
                </a:defRPr>
              </a:pPr>
              <a:r>
                <a:t>Lady Mary Wortley Montagu Portrait</a:t>
              </a:r>
            </a:p>
            <a:p>
              <a:pPr>
                <a:spcBef>
                  <a:spcPts val="800"/>
                </a:spcBef>
                <a:defRPr sz="100">
                  <a:latin typeface="Helvetica Neue"/>
                  <a:ea typeface="Helvetica Neue"/>
                  <a:cs typeface="Helvetica Neue"/>
                  <a:sym typeface="Helvetica Neue"/>
                </a:defRPr>
              </a:pPr>
            </a:p>
            <a:p>
              <a:pPr>
                <a:lnSpc>
                  <a:spcPct val="120000"/>
                </a:lnSpc>
                <a:spcBef>
                  <a:spcPts val="800"/>
                </a:spcBef>
                <a:defRPr sz="100">
                  <a:latin typeface="Helvetica Neue"/>
                  <a:ea typeface="Helvetica Neue"/>
                  <a:cs typeface="Helvetica Neue"/>
                  <a:sym typeface="Helvetica Neue"/>
                </a:defRPr>
              </a:pPr>
            </a:p>
            <a:p>
              <a:pPr>
                <a:lnSpc>
                  <a:spcPct val="120000"/>
                </a:lnSpc>
                <a:spcBef>
                  <a:spcPts val="800"/>
                </a:spcBef>
                <a:defRPr sz="1500">
                  <a:latin typeface="Helvetica Neue"/>
                  <a:ea typeface="Helvetica Neue"/>
                  <a:cs typeface="Helvetica Neue"/>
                  <a:sym typeface="Helvetica Neue"/>
                </a:defRPr>
              </a:pPr>
              <a:r>
                <a:t>Date of original: 1824 </a:t>
              </a:r>
            </a:p>
            <a:p>
              <a:pPr>
                <a:lnSpc>
                  <a:spcPct val="120000"/>
                </a:lnSpc>
                <a:spcBef>
                  <a:spcPts val="800"/>
                </a:spcBef>
                <a:defRPr sz="1500">
                  <a:latin typeface="Helvetica Neue"/>
                  <a:ea typeface="Helvetica Neue"/>
                  <a:cs typeface="Helvetica Neue"/>
                  <a:sym typeface="Helvetica Neue"/>
                </a:defRPr>
              </a:pPr>
              <a:r>
                <a:t>Material: Ink and paper</a:t>
              </a:r>
            </a:p>
            <a:p>
              <a:pPr>
                <a:lnSpc>
                  <a:spcPct val="120000"/>
                </a:lnSpc>
                <a:spcBef>
                  <a:spcPts val="800"/>
                </a:spcBef>
                <a:defRPr sz="1500">
                  <a:latin typeface="Helvetica Neue"/>
                  <a:ea typeface="Helvetica Neue"/>
                  <a:cs typeface="Helvetica Neue"/>
                  <a:sym typeface="Helvetica Neue"/>
                </a:defRPr>
              </a:pPr>
              <a:r>
                <a:t>Object origin: United Kingdom</a:t>
              </a:r>
            </a:p>
            <a:p>
              <a:pPr>
                <a:lnSpc>
                  <a:spcPct val="120000"/>
                </a:lnSpc>
                <a:spcBef>
                  <a:spcPts val="800"/>
                </a:spcBef>
                <a:defRPr sz="1500">
                  <a:latin typeface="Helvetica Neue"/>
                  <a:ea typeface="Helvetica Neue"/>
                  <a:cs typeface="Helvetica Neue"/>
                  <a:sym typeface="Helvetica Neue"/>
                </a:defRPr>
              </a:pPr>
              <a:r>
                <a:t>Reproduction: Yes</a:t>
              </a:r>
            </a:p>
            <a:p>
              <a:pPr>
                <a:lnSpc>
                  <a:spcPct val="120000"/>
                </a:lnSpc>
                <a:spcBef>
                  <a:spcPts val="800"/>
                </a:spcBef>
                <a:defRPr sz="1500">
                  <a:latin typeface="Helvetica Neue"/>
                  <a:ea typeface="Helvetica Neue"/>
                  <a:cs typeface="Helvetica Neue"/>
                  <a:sym typeface="Helvetica Neue"/>
                </a:defRPr>
              </a:pPr>
              <a:r>
                <a:t>Preparation: Printed material</a:t>
              </a:r>
            </a:p>
          </p:txBody>
        </p:sp>
        <p:pic>
          <p:nvPicPr>
            <p:cNvPr id="128" name="Lady Montague print_A4.jpg" descr="Lady Montague print_A4.jpg"/>
            <p:cNvPicPr>
              <a:picLocks noChangeAspect="1"/>
            </p:cNvPicPr>
            <p:nvPr/>
          </p:nvPicPr>
          <p:blipFill>
            <a:blip r:embed="rId3">
              <a:extLst/>
            </a:blip>
            <a:srcRect l="0" t="0" r="0" b="0"/>
            <a:stretch>
              <a:fillRect/>
            </a:stretch>
          </p:blipFill>
          <p:spPr>
            <a:xfrm>
              <a:off x="4453023" y="825564"/>
              <a:ext cx="1734981" cy="2596163"/>
            </a:xfrm>
            <a:prstGeom prst="rect">
              <a:avLst/>
            </a:prstGeom>
            <a:ln w="12700" cap="flat">
              <a:noFill/>
              <a:miter lim="400000"/>
            </a:ln>
            <a:effectLst/>
          </p:spPr>
        </p:pic>
        <p:grpSp>
          <p:nvGrpSpPr>
            <p:cNvPr id="131" name="Group"/>
            <p:cNvGrpSpPr/>
            <p:nvPr/>
          </p:nvGrpSpPr>
          <p:grpSpPr>
            <a:xfrm>
              <a:off x="314727" y="3109058"/>
              <a:ext cx="768097" cy="745949"/>
              <a:chOff x="0" y="0"/>
              <a:chExt cx="768095" cy="745948"/>
            </a:xfrm>
          </p:grpSpPr>
          <p:sp>
            <p:nvSpPr>
              <p:cNvPr id="129" name="Oval"/>
              <p:cNvSpPr/>
              <p:nvPr/>
            </p:nvSpPr>
            <p:spPr>
              <a:xfrm>
                <a:off x="0" y="0"/>
                <a:ext cx="768096" cy="745949"/>
              </a:xfrm>
              <a:prstGeom prst="ellipse">
                <a:avLst/>
              </a:prstGeom>
              <a:solidFill>
                <a:srgbClr val="011993"/>
              </a:solidFill>
              <a:ln w="12700" cap="flat">
                <a:solidFill>
                  <a:schemeClr val="accent1">
                    <a:satOff val="-3547"/>
                    <a:lumOff val="-10352"/>
                  </a:schemeClr>
                </a:solidFill>
                <a:prstDash val="solid"/>
                <a:miter lim="800000"/>
              </a:ln>
              <a:effectLst/>
            </p:spPr>
            <p:txBody>
              <a:bodyPr wrap="square" lIns="45719" tIns="45719" rIns="45719" bIns="45719" numCol="1" anchor="ctr">
                <a:noAutofit/>
              </a:bodyPr>
              <a:lstStyle/>
              <a:p>
                <a:pPr defTabSz="457200">
                  <a:defRPr sz="1800">
                    <a:solidFill>
                      <a:srgbClr val="FFFFFF"/>
                    </a:solidFill>
                    <a:latin typeface="Calibri"/>
                    <a:ea typeface="Calibri"/>
                    <a:cs typeface="Calibri"/>
                    <a:sym typeface="Calibri"/>
                  </a:defRPr>
                </a:pPr>
              </a:p>
            </p:txBody>
          </p:sp>
          <p:pic>
            <p:nvPicPr>
              <p:cNvPr id="130" name="RCPE_MIB.png" descr="RCPE_MIB.png"/>
              <p:cNvPicPr>
                <a:picLocks noChangeAspect="1"/>
              </p:cNvPicPr>
              <p:nvPr/>
            </p:nvPicPr>
            <p:blipFill>
              <a:blip r:embed="rId4">
                <a:extLst/>
              </a:blip>
              <a:stretch>
                <a:fillRect/>
              </a:stretch>
            </p:blipFill>
            <p:spPr>
              <a:xfrm>
                <a:off x="11073" y="0"/>
                <a:ext cx="745950" cy="745949"/>
              </a:xfrm>
              <a:prstGeom prst="rect">
                <a:avLst/>
              </a:prstGeom>
              <a:ln w="12700" cap="flat">
                <a:noFill/>
                <a:miter lim="400000"/>
              </a:ln>
              <a:effectLst/>
            </p:spPr>
          </p:pic>
        </p:grpSp>
        <p:sp>
          <p:nvSpPr>
            <p:cNvPr id="132" name="STATION “D”"/>
            <p:cNvSpPr txBox="1"/>
            <p:nvPr/>
          </p:nvSpPr>
          <p:spPr>
            <a:xfrm>
              <a:off x="4748822" y="3488311"/>
              <a:ext cx="1505688" cy="376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ctr">
                <a:spcBef>
                  <a:spcPts val="800"/>
                </a:spcBef>
                <a:defRPr b="1" sz="1800">
                  <a:latin typeface="Helvetica Neue"/>
                  <a:ea typeface="Helvetica Neue"/>
                  <a:cs typeface="Helvetica Neue"/>
                  <a:sym typeface="Helvetica Neue"/>
                </a:defRPr>
              </a:lvl1pPr>
            </a:lstStyle>
            <a:p>
              <a:pPr/>
              <a:r>
                <a:t>STATION “D”</a:t>
              </a:r>
            </a:p>
          </p:txBody>
        </p:sp>
        <p:grpSp>
          <p:nvGrpSpPr>
            <p:cNvPr id="135" name="Group"/>
            <p:cNvGrpSpPr/>
            <p:nvPr/>
          </p:nvGrpSpPr>
          <p:grpSpPr>
            <a:xfrm>
              <a:off x="1170289" y="3107308"/>
              <a:ext cx="768097" cy="749449"/>
              <a:chOff x="0" y="0"/>
              <a:chExt cx="768095" cy="749447"/>
            </a:xfrm>
          </p:grpSpPr>
          <p:sp>
            <p:nvSpPr>
              <p:cNvPr id="133" name="Oval"/>
              <p:cNvSpPr/>
              <p:nvPr/>
            </p:nvSpPr>
            <p:spPr>
              <a:xfrm>
                <a:off x="0" y="3498"/>
                <a:ext cx="768096" cy="745950"/>
              </a:xfrm>
              <a:prstGeom prst="ellipse">
                <a:avLst/>
              </a:prstGeom>
              <a:solidFill>
                <a:srgbClr val="531B93"/>
              </a:solidFill>
              <a:ln w="12700" cap="flat">
                <a:solidFill>
                  <a:srgbClr val="9437FF"/>
                </a:solidFill>
                <a:prstDash val="solid"/>
                <a:miter lim="800000"/>
              </a:ln>
              <a:effectLst/>
            </p:spPr>
            <p:txBody>
              <a:bodyPr wrap="square" lIns="45719" tIns="45719" rIns="45719" bIns="45719" numCol="1" anchor="ctr">
                <a:noAutofit/>
              </a:bodyPr>
              <a:lstStyle/>
              <a:p>
                <a:pPr defTabSz="457200">
                  <a:defRPr sz="1800">
                    <a:solidFill>
                      <a:srgbClr val="FFFFFF"/>
                    </a:solidFill>
                    <a:latin typeface="Calibri"/>
                    <a:ea typeface="Calibri"/>
                    <a:cs typeface="Calibri"/>
                    <a:sym typeface="Calibri"/>
                  </a:defRPr>
                </a:pPr>
              </a:p>
            </p:txBody>
          </p:sp>
          <p:pic>
            <p:nvPicPr>
              <p:cNvPr id="134" name="RCPE_MIB.png" descr="RCPE_MIB.png"/>
              <p:cNvPicPr>
                <a:picLocks noChangeAspect="1"/>
              </p:cNvPicPr>
              <p:nvPr/>
            </p:nvPicPr>
            <p:blipFill>
              <a:blip r:embed="rId4">
                <a:extLst/>
              </a:blip>
              <a:stretch>
                <a:fillRect/>
              </a:stretch>
            </p:blipFill>
            <p:spPr>
              <a:xfrm>
                <a:off x="11073" y="0"/>
                <a:ext cx="745950" cy="745949"/>
              </a:xfrm>
              <a:prstGeom prst="rect">
                <a:avLst/>
              </a:prstGeom>
              <a:ln w="12700" cap="flat">
                <a:noFill/>
                <a:miter lim="400000"/>
              </a:ln>
              <a:effectLst/>
            </p:spPr>
          </p:pic>
        </p:grpSp>
        <p:grpSp>
          <p:nvGrpSpPr>
            <p:cNvPr id="138" name="Group"/>
            <p:cNvGrpSpPr/>
            <p:nvPr/>
          </p:nvGrpSpPr>
          <p:grpSpPr>
            <a:xfrm>
              <a:off x="1970347" y="3122493"/>
              <a:ext cx="766584" cy="744480"/>
              <a:chOff x="0" y="0"/>
              <a:chExt cx="766582" cy="744478"/>
            </a:xfrm>
          </p:grpSpPr>
          <p:sp>
            <p:nvSpPr>
              <p:cNvPr id="136" name="Oval"/>
              <p:cNvSpPr/>
              <p:nvPr/>
            </p:nvSpPr>
            <p:spPr>
              <a:xfrm>
                <a:off x="0" y="0"/>
                <a:ext cx="766583" cy="744479"/>
              </a:xfrm>
              <a:prstGeom prst="ellipse">
                <a:avLst/>
              </a:prstGeom>
              <a:solidFill>
                <a:schemeClr val="accent4">
                  <a:lumOff val="12500"/>
                </a:schemeClr>
              </a:solidFill>
              <a:ln w="6350" cap="flat">
                <a:solidFill>
                  <a:schemeClr val="accent4"/>
                </a:solidFill>
                <a:prstDash val="solid"/>
                <a:miter lim="800000"/>
              </a:ln>
              <a:effectLst/>
            </p:spPr>
            <p:txBody>
              <a:bodyPr wrap="square" lIns="45719" tIns="45719" rIns="45719" bIns="45719" numCol="1" anchor="ctr">
                <a:noAutofit/>
              </a:bodyPr>
              <a:lstStyle/>
              <a:p>
                <a:pPr>
                  <a:defRPr sz="1800">
                    <a:latin typeface="Calibri"/>
                    <a:ea typeface="Calibri"/>
                    <a:cs typeface="Calibri"/>
                    <a:sym typeface="Calibri"/>
                  </a:defRPr>
                </a:pPr>
              </a:p>
            </p:txBody>
          </p:sp>
          <p:pic>
            <p:nvPicPr>
              <p:cNvPr id="137" name="RCPE_MIB.png" descr="RCPE_MIB.png"/>
              <p:cNvPicPr>
                <a:picLocks noChangeAspect="1"/>
              </p:cNvPicPr>
              <p:nvPr/>
            </p:nvPicPr>
            <p:blipFill>
              <a:blip r:embed="rId5">
                <a:extLst/>
              </a:blip>
              <a:stretch>
                <a:fillRect/>
              </a:stretch>
            </p:blipFill>
            <p:spPr>
              <a:xfrm>
                <a:off x="11051" y="0"/>
                <a:ext cx="744480" cy="744479"/>
              </a:xfrm>
              <a:prstGeom prst="rect">
                <a:avLst/>
              </a:prstGeom>
              <a:ln w="12700" cap="flat">
                <a:noFill/>
                <a:miter lim="400000"/>
              </a:ln>
              <a:effectLst/>
            </p:spPr>
          </p:pic>
        </p:grpSp>
        <p:grpSp>
          <p:nvGrpSpPr>
            <p:cNvPr id="141" name="Group"/>
            <p:cNvGrpSpPr/>
            <p:nvPr/>
          </p:nvGrpSpPr>
          <p:grpSpPr>
            <a:xfrm>
              <a:off x="2811656" y="3105559"/>
              <a:ext cx="768097" cy="752947"/>
              <a:chOff x="0" y="0"/>
              <a:chExt cx="768095" cy="752946"/>
            </a:xfrm>
          </p:grpSpPr>
          <p:sp>
            <p:nvSpPr>
              <p:cNvPr id="139" name="Oval"/>
              <p:cNvSpPr/>
              <p:nvPr/>
            </p:nvSpPr>
            <p:spPr>
              <a:xfrm>
                <a:off x="0" y="6997"/>
                <a:ext cx="768096" cy="745950"/>
              </a:xfrm>
              <a:prstGeom prst="ellipse">
                <a:avLst/>
              </a:prstGeom>
              <a:solidFill>
                <a:schemeClr val="accent2"/>
              </a:solidFill>
              <a:ln w="12700" cap="flat">
                <a:solidFill>
                  <a:schemeClr val="accent2">
                    <a:satOff val="-18194"/>
                    <a:lumOff val="-11215"/>
                  </a:schemeClr>
                </a:solidFill>
                <a:prstDash val="solid"/>
                <a:miter lim="800000"/>
              </a:ln>
              <a:effectLst/>
            </p:spPr>
            <p:txBody>
              <a:bodyPr wrap="square" lIns="45719" tIns="45719" rIns="45719" bIns="45719" numCol="1" anchor="ctr">
                <a:noAutofit/>
              </a:bodyPr>
              <a:lstStyle/>
              <a:p>
                <a:pPr defTabSz="457200">
                  <a:defRPr sz="1800">
                    <a:solidFill>
                      <a:srgbClr val="FFFFFF"/>
                    </a:solidFill>
                    <a:latin typeface="Calibri"/>
                    <a:ea typeface="Calibri"/>
                    <a:cs typeface="Calibri"/>
                    <a:sym typeface="Calibri"/>
                  </a:defRPr>
                </a:pPr>
              </a:p>
            </p:txBody>
          </p:sp>
          <p:pic>
            <p:nvPicPr>
              <p:cNvPr id="140" name="RCPE_MIB.png" descr="RCPE_MIB.png"/>
              <p:cNvPicPr>
                <a:picLocks noChangeAspect="1"/>
              </p:cNvPicPr>
              <p:nvPr/>
            </p:nvPicPr>
            <p:blipFill>
              <a:blip r:embed="rId4">
                <a:extLst/>
              </a:blip>
              <a:stretch>
                <a:fillRect/>
              </a:stretch>
            </p:blipFill>
            <p:spPr>
              <a:xfrm>
                <a:off x="11073" y="0"/>
                <a:ext cx="745950" cy="745949"/>
              </a:xfrm>
              <a:prstGeom prst="rect">
                <a:avLst/>
              </a:prstGeom>
              <a:ln w="12700" cap="flat">
                <a:noFill/>
                <a:miter lim="400000"/>
              </a:ln>
              <a:effectLst/>
            </p:spPr>
          </p:pic>
        </p:grpSp>
      </p:gr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50" name="Group"/>
          <p:cNvGrpSpPr/>
          <p:nvPr/>
        </p:nvGrpSpPr>
        <p:grpSpPr>
          <a:xfrm>
            <a:off x="2883673" y="1400175"/>
            <a:ext cx="6424654" cy="4057650"/>
            <a:chOff x="0" y="0"/>
            <a:chExt cx="6424653" cy="4057650"/>
          </a:xfrm>
        </p:grpSpPr>
        <p:grpSp>
          <p:nvGrpSpPr>
            <p:cNvPr id="147" name="Google Shape;106;p3"/>
            <p:cNvGrpSpPr/>
            <p:nvPr/>
          </p:nvGrpSpPr>
          <p:grpSpPr>
            <a:xfrm>
              <a:off x="0" y="0"/>
              <a:ext cx="6424654" cy="4057650"/>
              <a:chOff x="0" y="0"/>
              <a:chExt cx="6424653" cy="4057650"/>
            </a:xfrm>
          </p:grpSpPr>
          <p:pic>
            <p:nvPicPr>
              <p:cNvPr id="144" name="Google Shape;107;p3" descr="Google Shape;107;p3"/>
              <p:cNvPicPr>
                <a:picLocks noChangeAspect="1"/>
              </p:cNvPicPr>
              <p:nvPr/>
            </p:nvPicPr>
            <p:blipFill>
              <a:blip r:embed="rId2">
                <a:extLst/>
              </a:blip>
              <a:stretch>
                <a:fillRect/>
              </a:stretch>
            </p:blipFill>
            <p:spPr>
              <a:xfrm>
                <a:off x="0" y="0"/>
                <a:ext cx="6424654" cy="4057650"/>
              </a:xfrm>
              <a:prstGeom prst="rect">
                <a:avLst/>
              </a:prstGeom>
              <a:ln w="12700" cap="flat">
                <a:noFill/>
                <a:miter lim="400000"/>
              </a:ln>
              <a:effectLst/>
            </p:spPr>
          </p:pic>
          <p:sp>
            <p:nvSpPr>
              <p:cNvPr id="145" name="Google Shape;108;p3"/>
              <p:cNvSpPr/>
              <p:nvPr/>
            </p:nvSpPr>
            <p:spPr>
              <a:xfrm>
                <a:off x="107654" y="170119"/>
                <a:ext cx="6226141" cy="3730822"/>
              </a:xfrm>
              <a:prstGeom prst="rect">
                <a:avLst/>
              </a:prstGeom>
              <a:noFill/>
              <a:ln w="34925" cap="flat">
                <a:solidFill>
                  <a:srgbClr val="000000"/>
                </a:solidFill>
                <a:prstDash val="solid"/>
                <a:miter lim="800000"/>
              </a:ln>
              <a:effectLst/>
            </p:spPr>
            <p:txBody>
              <a:bodyPr wrap="square" lIns="0" tIns="0" rIns="0" bIns="0" numCol="1" anchor="ctr">
                <a:noAutofit/>
              </a:bodyPr>
              <a:lstStyle/>
              <a:p>
                <a:pPr algn="ctr">
                  <a:defRPr sz="1800">
                    <a:solidFill>
                      <a:srgbClr val="FFFFFF"/>
                    </a:solidFill>
                    <a:latin typeface="Calibri"/>
                    <a:ea typeface="Calibri"/>
                    <a:cs typeface="Calibri"/>
                    <a:sym typeface="Calibri"/>
                  </a:defRPr>
                </a:pPr>
              </a:p>
            </p:txBody>
          </p:sp>
          <p:sp>
            <p:nvSpPr>
              <p:cNvPr id="146" name="Google Shape;109;p3"/>
              <p:cNvSpPr/>
              <p:nvPr/>
            </p:nvSpPr>
            <p:spPr>
              <a:xfrm>
                <a:off x="230944" y="326828"/>
                <a:ext cx="5979560" cy="3416321"/>
              </a:xfrm>
              <a:prstGeom prst="rect">
                <a:avLst/>
              </a:prstGeom>
              <a:noFill/>
              <a:ln w="25400" cap="flat">
                <a:solidFill>
                  <a:srgbClr val="000000"/>
                </a:solidFill>
                <a:prstDash val="solid"/>
                <a:miter lim="800000"/>
              </a:ln>
              <a:effectLst/>
            </p:spPr>
            <p:txBody>
              <a:bodyPr wrap="square" lIns="0" tIns="0" rIns="0" bIns="0" numCol="1" anchor="ctr">
                <a:noAutofit/>
              </a:bodyPr>
              <a:lstStyle/>
              <a:p>
                <a:pPr algn="ctr">
                  <a:defRPr sz="1800">
                    <a:solidFill>
                      <a:srgbClr val="FFFFFF"/>
                    </a:solidFill>
                    <a:latin typeface="Calibri"/>
                    <a:ea typeface="Calibri"/>
                    <a:cs typeface="Calibri"/>
                    <a:sym typeface="Calibri"/>
                  </a:defRPr>
                </a:pPr>
              </a:p>
            </p:txBody>
          </p:sp>
        </p:grpSp>
        <p:sp>
          <p:nvSpPr>
            <p:cNvPr id="148" name="Google Shape;110;p3"/>
            <p:cNvSpPr txBox="1"/>
            <p:nvPr/>
          </p:nvSpPr>
          <p:spPr>
            <a:xfrm>
              <a:off x="276670" y="303866"/>
              <a:ext cx="5888110" cy="27432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t">
              <a:spAutoFit/>
            </a:bodyPr>
            <a:lstStyle/>
            <a:p>
              <a:pPr algn="ctr">
                <a:defRPr b="1" sz="1800" u="sng">
                  <a:latin typeface="Helvetica Neue"/>
                  <a:ea typeface="Helvetica Neue"/>
                  <a:cs typeface="Helvetica Neue"/>
                  <a:sym typeface="Helvetica Neue"/>
                </a:defRPr>
              </a:pPr>
              <a:r>
                <a:t>Lancet</a:t>
              </a:r>
            </a:p>
            <a:p>
              <a:pPr>
                <a:lnSpc>
                  <a:spcPct val="150000"/>
                </a:lnSpc>
                <a:spcBef>
                  <a:spcPts val="800"/>
                </a:spcBef>
                <a:defRPr sz="100">
                  <a:latin typeface="Helvetica Neue"/>
                  <a:ea typeface="Helvetica Neue"/>
                  <a:cs typeface="Helvetica Neue"/>
                  <a:sym typeface="Helvetica Neue"/>
                </a:defRPr>
              </a:pPr>
            </a:p>
            <a:p>
              <a:pPr>
                <a:lnSpc>
                  <a:spcPct val="150000"/>
                </a:lnSpc>
                <a:spcBef>
                  <a:spcPts val="800"/>
                </a:spcBef>
                <a:defRPr sz="1500">
                  <a:latin typeface="Helvetica Neue"/>
                  <a:ea typeface="Helvetica Neue"/>
                  <a:cs typeface="Helvetica Neue"/>
                  <a:sym typeface="Helvetica Neue"/>
                </a:defRPr>
              </a:pPr>
              <a:r>
                <a:t>Lancets were used to variolate patients against smallpox. Patients received a small cut from a blade infected with matter from a smallpox patient, either taken directly from a boil or preserved as a scab from a wound. It was first introduced in the early 1700s but was a controversial and expensive practice. By the end of the 1700s the practice became more universally accepted as the technique improved and cost decreased.</a:t>
              </a:r>
            </a:p>
          </p:txBody>
        </p:sp>
        <p:pic>
          <p:nvPicPr>
            <p:cNvPr id="149" name="Picture 7" descr="Picture 7"/>
            <p:cNvPicPr>
              <a:picLocks noChangeAspect="1"/>
            </p:cNvPicPr>
            <p:nvPr/>
          </p:nvPicPr>
          <p:blipFill>
            <a:blip r:embed="rId3">
              <a:extLst/>
            </a:blip>
            <a:stretch>
              <a:fillRect/>
            </a:stretch>
          </p:blipFill>
          <p:spPr>
            <a:xfrm>
              <a:off x="5432557" y="2901806"/>
              <a:ext cx="794926" cy="794926"/>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71" name="Group"/>
          <p:cNvGrpSpPr/>
          <p:nvPr/>
        </p:nvGrpSpPr>
        <p:grpSpPr>
          <a:xfrm>
            <a:off x="2883673" y="1400175"/>
            <a:ext cx="6424654" cy="4057650"/>
            <a:chOff x="0" y="0"/>
            <a:chExt cx="6424653" cy="4057650"/>
          </a:xfrm>
        </p:grpSpPr>
        <p:grpSp>
          <p:nvGrpSpPr>
            <p:cNvPr id="155" name="Google Shape;116;p4"/>
            <p:cNvGrpSpPr/>
            <p:nvPr/>
          </p:nvGrpSpPr>
          <p:grpSpPr>
            <a:xfrm>
              <a:off x="0" y="0"/>
              <a:ext cx="6424654" cy="4057650"/>
              <a:chOff x="0" y="0"/>
              <a:chExt cx="6424653" cy="4057650"/>
            </a:xfrm>
          </p:grpSpPr>
          <p:pic>
            <p:nvPicPr>
              <p:cNvPr id="152" name="Google Shape;117;p4" descr="Google Shape;117;p4"/>
              <p:cNvPicPr>
                <a:picLocks noChangeAspect="1"/>
              </p:cNvPicPr>
              <p:nvPr/>
            </p:nvPicPr>
            <p:blipFill>
              <a:blip r:embed="rId2">
                <a:extLst/>
              </a:blip>
              <a:stretch>
                <a:fillRect/>
              </a:stretch>
            </p:blipFill>
            <p:spPr>
              <a:xfrm>
                <a:off x="0" y="0"/>
                <a:ext cx="6424654" cy="4057650"/>
              </a:xfrm>
              <a:prstGeom prst="rect">
                <a:avLst/>
              </a:prstGeom>
              <a:ln w="12700" cap="flat">
                <a:noFill/>
                <a:miter lim="400000"/>
              </a:ln>
              <a:effectLst/>
            </p:spPr>
          </p:pic>
          <p:sp>
            <p:nvSpPr>
              <p:cNvPr id="153" name="Google Shape;118;p4"/>
              <p:cNvSpPr/>
              <p:nvPr/>
            </p:nvSpPr>
            <p:spPr>
              <a:xfrm>
                <a:off x="107654" y="170119"/>
                <a:ext cx="6226141" cy="3730822"/>
              </a:xfrm>
              <a:prstGeom prst="rect">
                <a:avLst/>
              </a:prstGeom>
              <a:noFill/>
              <a:ln w="34925" cap="flat">
                <a:solidFill>
                  <a:srgbClr val="000000"/>
                </a:solidFill>
                <a:prstDash val="solid"/>
                <a:miter lim="800000"/>
              </a:ln>
              <a:effectLst/>
            </p:spPr>
            <p:txBody>
              <a:bodyPr wrap="square" lIns="0" tIns="0" rIns="0" bIns="0" numCol="1" anchor="ctr">
                <a:noAutofit/>
              </a:bodyPr>
              <a:lstStyle/>
              <a:p>
                <a:pPr algn="ctr">
                  <a:defRPr sz="1800">
                    <a:solidFill>
                      <a:srgbClr val="FFFFFF"/>
                    </a:solidFill>
                    <a:latin typeface="Calibri"/>
                    <a:ea typeface="Calibri"/>
                    <a:cs typeface="Calibri"/>
                    <a:sym typeface="Calibri"/>
                  </a:defRPr>
                </a:pPr>
              </a:p>
            </p:txBody>
          </p:sp>
          <p:sp>
            <p:nvSpPr>
              <p:cNvPr id="154" name="Google Shape;119;p4"/>
              <p:cNvSpPr/>
              <p:nvPr/>
            </p:nvSpPr>
            <p:spPr>
              <a:xfrm>
                <a:off x="230944" y="326828"/>
                <a:ext cx="5979560" cy="3416321"/>
              </a:xfrm>
              <a:prstGeom prst="rect">
                <a:avLst/>
              </a:prstGeom>
              <a:noFill/>
              <a:ln w="25400" cap="flat">
                <a:solidFill>
                  <a:srgbClr val="000000"/>
                </a:solidFill>
                <a:prstDash val="solid"/>
                <a:miter lim="800000"/>
              </a:ln>
              <a:effectLst/>
            </p:spPr>
            <p:txBody>
              <a:bodyPr wrap="square" lIns="0" tIns="0" rIns="0" bIns="0" numCol="1" anchor="ctr">
                <a:noAutofit/>
              </a:bodyPr>
              <a:lstStyle/>
              <a:p>
                <a:pPr algn="ctr">
                  <a:defRPr sz="1800">
                    <a:solidFill>
                      <a:srgbClr val="FFFFFF"/>
                    </a:solidFill>
                    <a:latin typeface="Calibri"/>
                    <a:ea typeface="Calibri"/>
                    <a:cs typeface="Calibri"/>
                    <a:sym typeface="Calibri"/>
                  </a:defRPr>
                </a:pPr>
              </a:p>
            </p:txBody>
          </p:sp>
        </p:grpSp>
        <p:sp>
          <p:nvSpPr>
            <p:cNvPr id="156" name="Google Shape;120;p4"/>
            <p:cNvSpPr txBox="1"/>
            <p:nvPr/>
          </p:nvSpPr>
          <p:spPr>
            <a:xfrm>
              <a:off x="276670" y="329266"/>
              <a:ext cx="5888110" cy="25508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t">
              <a:spAutoFit/>
            </a:bodyPr>
            <a:lstStyle/>
            <a:p>
              <a:pPr algn="ctr">
                <a:lnSpc>
                  <a:spcPct val="120000"/>
                </a:lnSpc>
                <a:defRPr b="1" sz="1800" u="sng">
                  <a:latin typeface="Helvetica Neue"/>
                  <a:ea typeface="Helvetica Neue"/>
                  <a:cs typeface="Helvetica Neue"/>
                  <a:sym typeface="Helvetica Neue"/>
                </a:defRPr>
              </a:pPr>
              <a:r>
                <a:t>Lancet</a:t>
              </a:r>
            </a:p>
            <a:p>
              <a:pPr>
                <a:lnSpc>
                  <a:spcPct val="120000"/>
                </a:lnSpc>
                <a:spcBef>
                  <a:spcPts val="800"/>
                </a:spcBef>
                <a:defRPr sz="1500">
                  <a:latin typeface="Helvetica Neue"/>
                  <a:ea typeface="Helvetica Neue"/>
                  <a:cs typeface="Helvetica Neue"/>
                  <a:sym typeface="Helvetica Neue"/>
                </a:defRPr>
              </a:pPr>
              <a:r>
                <a:t>Date of original object: c.Mid 1700s</a:t>
              </a:r>
            </a:p>
            <a:p>
              <a:pPr>
                <a:lnSpc>
                  <a:spcPct val="120000"/>
                </a:lnSpc>
                <a:spcBef>
                  <a:spcPts val="800"/>
                </a:spcBef>
                <a:defRPr sz="1500">
                  <a:latin typeface="Helvetica Neue"/>
                  <a:ea typeface="Helvetica Neue"/>
                  <a:cs typeface="Helvetica Neue"/>
                  <a:sym typeface="Helvetica Neue"/>
                </a:defRPr>
              </a:pPr>
              <a:r>
                <a:t>Material: Bone casing and metal blade</a:t>
              </a:r>
            </a:p>
            <a:p>
              <a:pPr>
                <a:lnSpc>
                  <a:spcPct val="120000"/>
                </a:lnSpc>
                <a:spcBef>
                  <a:spcPts val="800"/>
                </a:spcBef>
                <a:defRPr sz="1500">
                  <a:latin typeface="Helvetica Neue"/>
                  <a:ea typeface="Helvetica Neue"/>
                  <a:cs typeface="Helvetica Neue"/>
                  <a:sym typeface="Helvetica Neue"/>
                </a:defRPr>
              </a:pPr>
              <a:r>
                <a:t>Object origin: United Kingdom</a:t>
              </a:r>
            </a:p>
            <a:p>
              <a:pPr>
                <a:lnSpc>
                  <a:spcPct val="120000"/>
                </a:lnSpc>
                <a:spcBef>
                  <a:spcPts val="800"/>
                </a:spcBef>
                <a:defRPr sz="1500">
                  <a:latin typeface="Helvetica Neue"/>
                  <a:ea typeface="Helvetica Neue"/>
                  <a:cs typeface="Helvetica Neue"/>
                  <a:sym typeface="Helvetica Neue"/>
                </a:defRPr>
              </a:pPr>
              <a:r>
                <a:t>Reproduction: Yes</a:t>
              </a:r>
            </a:p>
            <a:p>
              <a:pPr>
                <a:lnSpc>
                  <a:spcPct val="120000"/>
                </a:lnSpc>
                <a:spcBef>
                  <a:spcPts val="800"/>
                </a:spcBef>
                <a:defRPr sz="1500">
                  <a:latin typeface="Helvetica Neue"/>
                  <a:ea typeface="Helvetica Neue"/>
                  <a:cs typeface="Helvetica Neue"/>
                  <a:sym typeface="Helvetica Neue"/>
                </a:defRPr>
              </a:pPr>
              <a:r>
                <a:t>Preparation: Original object cast</a:t>
              </a:r>
            </a:p>
            <a:p>
              <a:pPr lvl="1" indent="457200">
                <a:lnSpc>
                  <a:spcPct val="120000"/>
                </a:lnSpc>
                <a:spcBef>
                  <a:spcPts val="800"/>
                </a:spcBef>
                <a:defRPr sz="1500">
                  <a:latin typeface="Helvetica Neue"/>
                  <a:ea typeface="Helvetica Neue"/>
                  <a:cs typeface="Helvetica Neue"/>
                  <a:sym typeface="Helvetica Neue"/>
                </a:defRPr>
              </a:pPr>
              <a:r>
                <a:t>and reproduced in plastic.	</a:t>
              </a:r>
            </a:p>
          </p:txBody>
        </p:sp>
        <p:pic>
          <p:nvPicPr>
            <p:cNvPr id="157" name="Google Shape;122;p4" descr="Google Shape;122;p4"/>
            <p:cNvPicPr>
              <a:picLocks noChangeAspect="1"/>
            </p:cNvPicPr>
            <p:nvPr/>
          </p:nvPicPr>
          <p:blipFill>
            <a:blip r:embed="rId3">
              <a:extLst/>
            </a:blip>
            <a:srcRect l="5379" t="8998" r="0" b="8998"/>
            <a:stretch>
              <a:fillRect/>
            </a:stretch>
          </p:blipFill>
          <p:spPr>
            <a:xfrm>
              <a:off x="3936778" y="796568"/>
              <a:ext cx="2132730" cy="2464432"/>
            </a:xfrm>
            <a:prstGeom prst="rect">
              <a:avLst/>
            </a:prstGeom>
            <a:ln w="12700" cap="flat">
              <a:noFill/>
              <a:miter lim="400000"/>
            </a:ln>
            <a:effectLst/>
          </p:spPr>
        </p:pic>
        <p:grpSp>
          <p:nvGrpSpPr>
            <p:cNvPr id="160" name="Group"/>
            <p:cNvGrpSpPr/>
            <p:nvPr/>
          </p:nvGrpSpPr>
          <p:grpSpPr>
            <a:xfrm>
              <a:off x="314727" y="2931955"/>
              <a:ext cx="768097" cy="745950"/>
              <a:chOff x="0" y="0"/>
              <a:chExt cx="768095" cy="745948"/>
            </a:xfrm>
          </p:grpSpPr>
          <p:sp>
            <p:nvSpPr>
              <p:cNvPr id="158" name="Oval"/>
              <p:cNvSpPr/>
              <p:nvPr/>
            </p:nvSpPr>
            <p:spPr>
              <a:xfrm>
                <a:off x="0" y="0"/>
                <a:ext cx="768096" cy="745949"/>
              </a:xfrm>
              <a:prstGeom prst="ellipse">
                <a:avLst/>
              </a:prstGeom>
              <a:solidFill>
                <a:srgbClr val="011993"/>
              </a:solidFill>
              <a:ln w="12700" cap="flat">
                <a:solidFill>
                  <a:schemeClr val="accent1">
                    <a:satOff val="-3547"/>
                    <a:lumOff val="-10352"/>
                  </a:schemeClr>
                </a:solidFill>
                <a:prstDash val="solid"/>
                <a:miter lim="800000"/>
              </a:ln>
              <a:effectLst/>
            </p:spPr>
            <p:txBody>
              <a:bodyPr wrap="square" lIns="45719" tIns="45719" rIns="45719" bIns="45719" numCol="1" anchor="ctr">
                <a:noAutofit/>
              </a:bodyPr>
              <a:lstStyle/>
              <a:p>
                <a:pPr defTabSz="457200">
                  <a:defRPr sz="1800">
                    <a:solidFill>
                      <a:srgbClr val="FFFFFF"/>
                    </a:solidFill>
                    <a:latin typeface="Calibri"/>
                    <a:ea typeface="Calibri"/>
                    <a:cs typeface="Calibri"/>
                    <a:sym typeface="Calibri"/>
                  </a:defRPr>
                </a:pPr>
              </a:p>
            </p:txBody>
          </p:sp>
          <p:pic>
            <p:nvPicPr>
              <p:cNvPr id="159" name="RCPE_MIB.png" descr="RCPE_MIB.png"/>
              <p:cNvPicPr>
                <a:picLocks noChangeAspect="1"/>
              </p:cNvPicPr>
              <p:nvPr/>
            </p:nvPicPr>
            <p:blipFill>
              <a:blip r:embed="rId4">
                <a:extLst/>
              </a:blip>
              <a:stretch>
                <a:fillRect/>
              </a:stretch>
            </p:blipFill>
            <p:spPr>
              <a:xfrm>
                <a:off x="11073" y="0"/>
                <a:ext cx="745950" cy="745949"/>
              </a:xfrm>
              <a:prstGeom prst="rect">
                <a:avLst/>
              </a:prstGeom>
              <a:ln w="12700" cap="flat">
                <a:noFill/>
                <a:miter lim="400000"/>
              </a:ln>
              <a:effectLst/>
            </p:spPr>
          </p:pic>
        </p:grpSp>
        <p:grpSp>
          <p:nvGrpSpPr>
            <p:cNvPr id="163" name="Group"/>
            <p:cNvGrpSpPr/>
            <p:nvPr/>
          </p:nvGrpSpPr>
          <p:grpSpPr>
            <a:xfrm>
              <a:off x="1136423" y="2930205"/>
              <a:ext cx="768097" cy="749449"/>
              <a:chOff x="0" y="0"/>
              <a:chExt cx="768095" cy="749447"/>
            </a:xfrm>
          </p:grpSpPr>
          <p:sp>
            <p:nvSpPr>
              <p:cNvPr id="161" name="Oval"/>
              <p:cNvSpPr/>
              <p:nvPr/>
            </p:nvSpPr>
            <p:spPr>
              <a:xfrm>
                <a:off x="0" y="3498"/>
                <a:ext cx="768096" cy="745950"/>
              </a:xfrm>
              <a:prstGeom prst="ellipse">
                <a:avLst/>
              </a:prstGeom>
              <a:solidFill>
                <a:srgbClr val="531B93"/>
              </a:solidFill>
              <a:ln w="12700" cap="flat">
                <a:solidFill>
                  <a:srgbClr val="9437FF"/>
                </a:solidFill>
                <a:prstDash val="solid"/>
                <a:miter lim="800000"/>
              </a:ln>
              <a:effectLst/>
            </p:spPr>
            <p:txBody>
              <a:bodyPr wrap="square" lIns="45719" tIns="45719" rIns="45719" bIns="45719" numCol="1" anchor="ctr">
                <a:noAutofit/>
              </a:bodyPr>
              <a:lstStyle/>
              <a:p>
                <a:pPr defTabSz="457200">
                  <a:defRPr sz="1800">
                    <a:solidFill>
                      <a:srgbClr val="FFFFFF"/>
                    </a:solidFill>
                    <a:latin typeface="Calibri"/>
                    <a:ea typeface="Calibri"/>
                    <a:cs typeface="Calibri"/>
                    <a:sym typeface="Calibri"/>
                  </a:defRPr>
                </a:pPr>
              </a:p>
            </p:txBody>
          </p:sp>
          <p:pic>
            <p:nvPicPr>
              <p:cNvPr id="162" name="RCPE_MIB.png" descr="RCPE_MIB.png"/>
              <p:cNvPicPr>
                <a:picLocks noChangeAspect="1"/>
              </p:cNvPicPr>
              <p:nvPr/>
            </p:nvPicPr>
            <p:blipFill>
              <a:blip r:embed="rId4">
                <a:extLst/>
              </a:blip>
              <a:stretch>
                <a:fillRect/>
              </a:stretch>
            </p:blipFill>
            <p:spPr>
              <a:xfrm>
                <a:off x="11073" y="0"/>
                <a:ext cx="745950" cy="745949"/>
              </a:xfrm>
              <a:prstGeom prst="rect">
                <a:avLst/>
              </a:prstGeom>
              <a:ln w="12700" cap="flat">
                <a:noFill/>
                <a:miter lim="400000"/>
              </a:ln>
              <a:effectLst/>
            </p:spPr>
          </p:pic>
        </p:grpSp>
        <p:grpSp>
          <p:nvGrpSpPr>
            <p:cNvPr id="166" name="Group"/>
            <p:cNvGrpSpPr/>
            <p:nvPr/>
          </p:nvGrpSpPr>
          <p:grpSpPr>
            <a:xfrm>
              <a:off x="1970347" y="2932690"/>
              <a:ext cx="766584" cy="744480"/>
              <a:chOff x="0" y="0"/>
              <a:chExt cx="766582" cy="744478"/>
            </a:xfrm>
          </p:grpSpPr>
          <p:sp>
            <p:nvSpPr>
              <p:cNvPr id="164" name="Oval"/>
              <p:cNvSpPr/>
              <p:nvPr/>
            </p:nvSpPr>
            <p:spPr>
              <a:xfrm>
                <a:off x="0" y="0"/>
                <a:ext cx="766583" cy="744479"/>
              </a:xfrm>
              <a:prstGeom prst="ellipse">
                <a:avLst/>
              </a:prstGeom>
              <a:solidFill>
                <a:schemeClr val="accent4">
                  <a:lumOff val="12500"/>
                </a:schemeClr>
              </a:solidFill>
              <a:ln w="6350" cap="flat">
                <a:solidFill>
                  <a:schemeClr val="accent4"/>
                </a:solidFill>
                <a:prstDash val="solid"/>
                <a:miter lim="800000"/>
              </a:ln>
              <a:effectLst/>
            </p:spPr>
            <p:txBody>
              <a:bodyPr wrap="square" lIns="45719" tIns="45719" rIns="45719" bIns="45719" numCol="1" anchor="ctr">
                <a:noAutofit/>
              </a:bodyPr>
              <a:lstStyle/>
              <a:p>
                <a:pPr>
                  <a:defRPr sz="1800">
                    <a:latin typeface="Calibri"/>
                    <a:ea typeface="Calibri"/>
                    <a:cs typeface="Calibri"/>
                    <a:sym typeface="Calibri"/>
                  </a:defRPr>
                </a:pPr>
              </a:p>
            </p:txBody>
          </p:sp>
          <p:pic>
            <p:nvPicPr>
              <p:cNvPr id="165" name="RCPE_MIB.png" descr="RCPE_MIB.png"/>
              <p:cNvPicPr>
                <a:picLocks noChangeAspect="1"/>
              </p:cNvPicPr>
              <p:nvPr/>
            </p:nvPicPr>
            <p:blipFill>
              <a:blip r:embed="rId5">
                <a:extLst/>
              </a:blip>
              <a:stretch>
                <a:fillRect/>
              </a:stretch>
            </p:blipFill>
            <p:spPr>
              <a:xfrm>
                <a:off x="11051" y="0"/>
                <a:ext cx="744480" cy="744479"/>
              </a:xfrm>
              <a:prstGeom prst="rect">
                <a:avLst/>
              </a:prstGeom>
              <a:ln w="12700" cap="flat">
                <a:noFill/>
                <a:miter lim="400000"/>
              </a:ln>
              <a:effectLst/>
            </p:spPr>
          </p:pic>
        </p:grpSp>
        <p:sp>
          <p:nvSpPr>
            <p:cNvPr id="167" name="STATION “D”"/>
            <p:cNvSpPr txBox="1"/>
            <p:nvPr/>
          </p:nvSpPr>
          <p:spPr>
            <a:xfrm>
              <a:off x="4596422" y="3315441"/>
              <a:ext cx="1505688" cy="376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ctr">
                <a:spcBef>
                  <a:spcPts val="800"/>
                </a:spcBef>
                <a:defRPr b="1" sz="1800">
                  <a:latin typeface="Helvetica Neue"/>
                  <a:ea typeface="Helvetica Neue"/>
                  <a:cs typeface="Helvetica Neue"/>
                  <a:sym typeface="Helvetica Neue"/>
                </a:defRPr>
              </a:lvl1pPr>
            </a:lstStyle>
            <a:p>
              <a:pPr/>
              <a:r>
                <a:t>STATION “D”</a:t>
              </a:r>
            </a:p>
          </p:txBody>
        </p:sp>
        <p:grpSp>
          <p:nvGrpSpPr>
            <p:cNvPr id="170" name="Group"/>
            <p:cNvGrpSpPr/>
            <p:nvPr/>
          </p:nvGrpSpPr>
          <p:grpSpPr>
            <a:xfrm>
              <a:off x="2802758" y="2932690"/>
              <a:ext cx="768097" cy="752947"/>
              <a:chOff x="0" y="0"/>
              <a:chExt cx="768095" cy="752946"/>
            </a:xfrm>
          </p:grpSpPr>
          <p:sp>
            <p:nvSpPr>
              <p:cNvPr id="168" name="Oval"/>
              <p:cNvSpPr/>
              <p:nvPr/>
            </p:nvSpPr>
            <p:spPr>
              <a:xfrm>
                <a:off x="0" y="6997"/>
                <a:ext cx="768096" cy="745950"/>
              </a:xfrm>
              <a:prstGeom prst="ellipse">
                <a:avLst/>
              </a:prstGeom>
              <a:solidFill>
                <a:schemeClr val="accent2"/>
              </a:solidFill>
              <a:ln w="12700" cap="flat">
                <a:solidFill>
                  <a:schemeClr val="accent2">
                    <a:satOff val="-18194"/>
                    <a:lumOff val="-11215"/>
                  </a:schemeClr>
                </a:solidFill>
                <a:prstDash val="solid"/>
                <a:miter lim="800000"/>
              </a:ln>
              <a:effectLst/>
            </p:spPr>
            <p:txBody>
              <a:bodyPr wrap="square" lIns="45719" tIns="45719" rIns="45719" bIns="45719" numCol="1" anchor="ctr">
                <a:noAutofit/>
              </a:bodyPr>
              <a:lstStyle/>
              <a:p>
                <a:pPr defTabSz="457200">
                  <a:defRPr sz="1800">
                    <a:solidFill>
                      <a:srgbClr val="FFFFFF"/>
                    </a:solidFill>
                    <a:latin typeface="Calibri"/>
                    <a:ea typeface="Calibri"/>
                    <a:cs typeface="Calibri"/>
                    <a:sym typeface="Calibri"/>
                  </a:defRPr>
                </a:pPr>
              </a:p>
            </p:txBody>
          </p:sp>
          <p:pic>
            <p:nvPicPr>
              <p:cNvPr id="169" name="RCPE_MIB.png" descr="RCPE_MIB.png"/>
              <p:cNvPicPr>
                <a:picLocks noChangeAspect="1"/>
              </p:cNvPicPr>
              <p:nvPr/>
            </p:nvPicPr>
            <p:blipFill>
              <a:blip r:embed="rId4">
                <a:extLst/>
              </a:blip>
              <a:stretch>
                <a:fillRect/>
              </a:stretch>
            </p:blipFill>
            <p:spPr>
              <a:xfrm>
                <a:off x="11073" y="0"/>
                <a:ext cx="745950" cy="745949"/>
              </a:xfrm>
              <a:prstGeom prst="rect">
                <a:avLst/>
              </a:prstGeom>
              <a:ln w="12700" cap="flat">
                <a:noFill/>
                <a:miter lim="400000"/>
              </a:ln>
              <a:effectLst/>
            </p:spPr>
          </p:pic>
        </p:grpSp>
      </p:gr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79" name="Group"/>
          <p:cNvGrpSpPr/>
          <p:nvPr/>
        </p:nvGrpSpPr>
        <p:grpSpPr>
          <a:xfrm>
            <a:off x="2883673" y="1400175"/>
            <a:ext cx="6424654" cy="4057650"/>
            <a:chOff x="0" y="0"/>
            <a:chExt cx="6424653" cy="4057650"/>
          </a:xfrm>
        </p:grpSpPr>
        <p:grpSp>
          <p:nvGrpSpPr>
            <p:cNvPr id="176" name="Google Shape;127;p5"/>
            <p:cNvGrpSpPr/>
            <p:nvPr/>
          </p:nvGrpSpPr>
          <p:grpSpPr>
            <a:xfrm>
              <a:off x="0" y="0"/>
              <a:ext cx="6424654" cy="4057650"/>
              <a:chOff x="0" y="0"/>
              <a:chExt cx="6424653" cy="4057650"/>
            </a:xfrm>
          </p:grpSpPr>
          <p:pic>
            <p:nvPicPr>
              <p:cNvPr id="173" name="Google Shape;128;p5" descr="Google Shape;128;p5"/>
              <p:cNvPicPr>
                <a:picLocks noChangeAspect="1"/>
              </p:cNvPicPr>
              <p:nvPr/>
            </p:nvPicPr>
            <p:blipFill>
              <a:blip r:embed="rId2">
                <a:extLst/>
              </a:blip>
              <a:stretch>
                <a:fillRect/>
              </a:stretch>
            </p:blipFill>
            <p:spPr>
              <a:xfrm>
                <a:off x="0" y="0"/>
                <a:ext cx="6424654" cy="4057650"/>
              </a:xfrm>
              <a:prstGeom prst="rect">
                <a:avLst/>
              </a:prstGeom>
              <a:ln w="12700" cap="flat">
                <a:noFill/>
                <a:miter lim="400000"/>
              </a:ln>
              <a:effectLst/>
            </p:spPr>
          </p:pic>
          <p:sp>
            <p:nvSpPr>
              <p:cNvPr id="174" name="Google Shape;129;p5"/>
              <p:cNvSpPr/>
              <p:nvPr/>
            </p:nvSpPr>
            <p:spPr>
              <a:xfrm>
                <a:off x="107654" y="170119"/>
                <a:ext cx="6226141" cy="3730822"/>
              </a:xfrm>
              <a:prstGeom prst="rect">
                <a:avLst/>
              </a:prstGeom>
              <a:noFill/>
              <a:ln w="34925" cap="flat">
                <a:solidFill>
                  <a:srgbClr val="000000"/>
                </a:solidFill>
                <a:prstDash val="solid"/>
                <a:miter lim="800000"/>
              </a:ln>
              <a:effectLst/>
            </p:spPr>
            <p:txBody>
              <a:bodyPr wrap="square" lIns="0" tIns="0" rIns="0" bIns="0" numCol="1" anchor="ctr">
                <a:noAutofit/>
              </a:bodyPr>
              <a:lstStyle/>
              <a:p>
                <a:pPr algn="ctr">
                  <a:defRPr sz="1800">
                    <a:solidFill>
                      <a:srgbClr val="FFFFFF"/>
                    </a:solidFill>
                    <a:latin typeface="Calibri"/>
                    <a:ea typeface="Calibri"/>
                    <a:cs typeface="Calibri"/>
                    <a:sym typeface="Calibri"/>
                  </a:defRPr>
                </a:pPr>
              </a:p>
            </p:txBody>
          </p:sp>
          <p:sp>
            <p:nvSpPr>
              <p:cNvPr id="175" name="Google Shape;130;p5"/>
              <p:cNvSpPr/>
              <p:nvPr/>
            </p:nvSpPr>
            <p:spPr>
              <a:xfrm>
                <a:off x="230944" y="326828"/>
                <a:ext cx="5979560" cy="3416321"/>
              </a:xfrm>
              <a:prstGeom prst="rect">
                <a:avLst/>
              </a:prstGeom>
              <a:noFill/>
              <a:ln w="25400" cap="flat">
                <a:solidFill>
                  <a:srgbClr val="000000"/>
                </a:solidFill>
                <a:prstDash val="solid"/>
                <a:miter lim="800000"/>
              </a:ln>
              <a:effectLst/>
            </p:spPr>
            <p:txBody>
              <a:bodyPr wrap="square" lIns="0" tIns="0" rIns="0" bIns="0" numCol="1" anchor="ctr">
                <a:noAutofit/>
              </a:bodyPr>
              <a:lstStyle/>
              <a:p>
                <a:pPr algn="ctr">
                  <a:defRPr sz="1800">
                    <a:solidFill>
                      <a:srgbClr val="FFFFFF"/>
                    </a:solidFill>
                    <a:latin typeface="Calibri"/>
                    <a:ea typeface="Calibri"/>
                    <a:cs typeface="Calibri"/>
                    <a:sym typeface="Calibri"/>
                  </a:defRPr>
                </a:pPr>
              </a:p>
            </p:txBody>
          </p:sp>
        </p:grpSp>
        <p:sp>
          <p:nvSpPr>
            <p:cNvPr id="177" name="Google Shape;131;p5"/>
            <p:cNvSpPr txBox="1"/>
            <p:nvPr/>
          </p:nvSpPr>
          <p:spPr>
            <a:xfrm>
              <a:off x="276668" y="353319"/>
              <a:ext cx="5888111" cy="210087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t">
              <a:spAutoFit/>
            </a:bodyPr>
            <a:lstStyle/>
            <a:p>
              <a:pPr algn="ctr">
                <a:defRPr b="1" sz="1800" u="sng">
                  <a:latin typeface="Helvetica Neue"/>
                  <a:ea typeface="Helvetica Neue"/>
                  <a:cs typeface="Helvetica Neue"/>
                  <a:sym typeface="Helvetica Neue"/>
                </a:defRPr>
              </a:pPr>
              <a:r>
                <a:t>Ivory Points</a:t>
              </a:r>
            </a:p>
            <a:p>
              <a:pPr>
                <a:lnSpc>
                  <a:spcPct val="150000"/>
                </a:lnSpc>
                <a:spcBef>
                  <a:spcPts val="800"/>
                </a:spcBef>
                <a:defRPr sz="100">
                  <a:latin typeface="Helvetica Neue"/>
                  <a:ea typeface="Helvetica Neue"/>
                  <a:cs typeface="Helvetica Neue"/>
                  <a:sym typeface="Helvetica Neue"/>
                </a:defRPr>
              </a:pPr>
            </a:p>
            <a:p>
              <a:pPr>
                <a:lnSpc>
                  <a:spcPct val="150000"/>
                </a:lnSpc>
                <a:spcBef>
                  <a:spcPts val="800"/>
                </a:spcBef>
                <a:defRPr sz="1500">
                  <a:latin typeface="Helvetica Neue"/>
                  <a:ea typeface="Helvetica Neue"/>
                  <a:cs typeface="Helvetica Neue"/>
                  <a:sym typeface="Helvetica Neue"/>
                </a:defRPr>
              </a:pPr>
              <a:r>
                <a:t>Ivory points were designed by the physician Edward Jenner as tools to vaccinate against smallpox. Only 2.5 cm in length, the points could rub or scratched infective matter into a patient's arm. Edward Jenner was an English physician widely credited with developing the vaccine for smallpox. </a:t>
              </a:r>
            </a:p>
          </p:txBody>
        </p:sp>
        <p:pic>
          <p:nvPicPr>
            <p:cNvPr id="178" name="Picture 7" descr="Picture 7"/>
            <p:cNvPicPr>
              <a:picLocks noChangeAspect="1"/>
            </p:cNvPicPr>
            <p:nvPr/>
          </p:nvPicPr>
          <p:blipFill>
            <a:blip r:embed="rId3">
              <a:extLst/>
            </a:blip>
            <a:stretch>
              <a:fillRect/>
            </a:stretch>
          </p:blipFill>
          <p:spPr>
            <a:xfrm>
              <a:off x="5457579" y="2923645"/>
              <a:ext cx="794927" cy="794927"/>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00" name="Group"/>
          <p:cNvGrpSpPr/>
          <p:nvPr/>
        </p:nvGrpSpPr>
        <p:grpSpPr>
          <a:xfrm>
            <a:off x="2883673" y="1400175"/>
            <a:ext cx="6424654" cy="4057650"/>
            <a:chOff x="0" y="0"/>
            <a:chExt cx="6424653" cy="4057650"/>
          </a:xfrm>
        </p:grpSpPr>
        <p:grpSp>
          <p:nvGrpSpPr>
            <p:cNvPr id="184" name="Google Shape;137;p6"/>
            <p:cNvGrpSpPr/>
            <p:nvPr/>
          </p:nvGrpSpPr>
          <p:grpSpPr>
            <a:xfrm>
              <a:off x="0" y="0"/>
              <a:ext cx="6424654" cy="4057650"/>
              <a:chOff x="0" y="0"/>
              <a:chExt cx="6424653" cy="4057650"/>
            </a:xfrm>
          </p:grpSpPr>
          <p:pic>
            <p:nvPicPr>
              <p:cNvPr id="181" name="Google Shape;138;p6" descr="Google Shape;138;p6"/>
              <p:cNvPicPr>
                <a:picLocks noChangeAspect="1"/>
              </p:cNvPicPr>
              <p:nvPr/>
            </p:nvPicPr>
            <p:blipFill>
              <a:blip r:embed="rId2">
                <a:extLst/>
              </a:blip>
              <a:stretch>
                <a:fillRect/>
              </a:stretch>
            </p:blipFill>
            <p:spPr>
              <a:xfrm>
                <a:off x="0" y="0"/>
                <a:ext cx="6424654" cy="4057650"/>
              </a:xfrm>
              <a:prstGeom prst="rect">
                <a:avLst/>
              </a:prstGeom>
              <a:ln w="12700" cap="flat">
                <a:noFill/>
                <a:miter lim="400000"/>
              </a:ln>
              <a:effectLst/>
            </p:spPr>
          </p:pic>
          <p:sp>
            <p:nvSpPr>
              <p:cNvPr id="182" name="Google Shape;139;p6"/>
              <p:cNvSpPr/>
              <p:nvPr/>
            </p:nvSpPr>
            <p:spPr>
              <a:xfrm>
                <a:off x="107654" y="170119"/>
                <a:ext cx="6226141" cy="3730822"/>
              </a:xfrm>
              <a:prstGeom prst="rect">
                <a:avLst/>
              </a:prstGeom>
              <a:noFill/>
              <a:ln w="34925" cap="flat">
                <a:solidFill>
                  <a:srgbClr val="000000"/>
                </a:solidFill>
                <a:prstDash val="solid"/>
                <a:miter lim="800000"/>
              </a:ln>
              <a:effectLst/>
            </p:spPr>
            <p:txBody>
              <a:bodyPr wrap="square" lIns="0" tIns="0" rIns="0" bIns="0" numCol="1" anchor="ctr">
                <a:noAutofit/>
              </a:bodyPr>
              <a:lstStyle/>
              <a:p>
                <a:pPr algn="ctr">
                  <a:defRPr sz="1800">
                    <a:solidFill>
                      <a:srgbClr val="FFFFFF"/>
                    </a:solidFill>
                    <a:latin typeface="Calibri"/>
                    <a:ea typeface="Calibri"/>
                    <a:cs typeface="Calibri"/>
                    <a:sym typeface="Calibri"/>
                  </a:defRPr>
                </a:pPr>
              </a:p>
            </p:txBody>
          </p:sp>
          <p:sp>
            <p:nvSpPr>
              <p:cNvPr id="183" name="Google Shape;140;p6"/>
              <p:cNvSpPr/>
              <p:nvPr/>
            </p:nvSpPr>
            <p:spPr>
              <a:xfrm>
                <a:off x="230944" y="326828"/>
                <a:ext cx="5979560" cy="3416321"/>
              </a:xfrm>
              <a:prstGeom prst="rect">
                <a:avLst/>
              </a:prstGeom>
              <a:noFill/>
              <a:ln w="25400" cap="flat">
                <a:solidFill>
                  <a:srgbClr val="000000"/>
                </a:solidFill>
                <a:prstDash val="solid"/>
                <a:miter lim="800000"/>
              </a:ln>
              <a:effectLst/>
            </p:spPr>
            <p:txBody>
              <a:bodyPr wrap="square" lIns="0" tIns="0" rIns="0" bIns="0" numCol="1" anchor="ctr">
                <a:noAutofit/>
              </a:bodyPr>
              <a:lstStyle/>
              <a:p>
                <a:pPr algn="ctr">
                  <a:defRPr sz="1800">
                    <a:solidFill>
                      <a:srgbClr val="FFFFFF"/>
                    </a:solidFill>
                    <a:latin typeface="Calibri"/>
                    <a:ea typeface="Calibri"/>
                    <a:cs typeface="Calibri"/>
                    <a:sym typeface="Calibri"/>
                  </a:defRPr>
                </a:pPr>
              </a:p>
            </p:txBody>
          </p:sp>
        </p:grpSp>
        <p:sp>
          <p:nvSpPr>
            <p:cNvPr id="185" name="Google Shape;141;p6"/>
            <p:cNvSpPr txBox="1"/>
            <p:nvPr/>
          </p:nvSpPr>
          <p:spPr>
            <a:xfrm>
              <a:off x="276668" y="353319"/>
              <a:ext cx="5888111" cy="230798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t">
              <a:spAutoFit/>
            </a:bodyPr>
            <a:lstStyle/>
            <a:p>
              <a:pPr algn="ctr">
                <a:lnSpc>
                  <a:spcPct val="120000"/>
                </a:lnSpc>
                <a:defRPr b="1" sz="1800" u="sng">
                  <a:latin typeface="Helvetica Neue"/>
                  <a:ea typeface="Helvetica Neue"/>
                  <a:cs typeface="Helvetica Neue"/>
                  <a:sym typeface="Helvetica Neue"/>
                </a:defRPr>
              </a:pPr>
              <a:r>
                <a:t>Ivory Points</a:t>
              </a:r>
            </a:p>
            <a:p>
              <a:pPr>
                <a:lnSpc>
                  <a:spcPct val="120000"/>
                </a:lnSpc>
                <a:spcBef>
                  <a:spcPts val="800"/>
                </a:spcBef>
                <a:defRPr sz="100">
                  <a:latin typeface="Helvetica Neue"/>
                  <a:ea typeface="Helvetica Neue"/>
                  <a:cs typeface="Helvetica Neue"/>
                  <a:sym typeface="Helvetica Neue"/>
                </a:defRPr>
              </a:pPr>
            </a:p>
            <a:p>
              <a:pPr>
                <a:lnSpc>
                  <a:spcPct val="120000"/>
                </a:lnSpc>
                <a:spcBef>
                  <a:spcPts val="800"/>
                </a:spcBef>
                <a:defRPr sz="1500">
                  <a:latin typeface="Helvetica Neue"/>
                  <a:ea typeface="Helvetica Neue"/>
                  <a:cs typeface="Helvetica Neue"/>
                  <a:sym typeface="Helvetica Neue"/>
                </a:defRPr>
              </a:pPr>
              <a:r>
                <a:t>Date: 2020</a:t>
              </a:r>
            </a:p>
            <a:p>
              <a:pPr>
                <a:lnSpc>
                  <a:spcPct val="120000"/>
                </a:lnSpc>
                <a:spcBef>
                  <a:spcPts val="800"/>
                </a:spcBef>
                <a:defRPr sz="1500">
                  <a:latin typeface="Helvetica Neue"/>
                  <a:ea typeface="Helvetica Neue"/>
                  <a:cs typeface="Helvetica Neue"/>
                  <a:sym typeface="Helvetica Neue"/>
                </a:defRPr>
              </a:pPr>
              <a:r>
                <a:t>Material: Ink and paper</a:t>
              </a:r>
            </a:p>
            <a:p>
              <a:pPr>
                <a:lnSpc>
                  <a:spcPct val="120000"/>
                </a:lnSpc>
                <a:spcBef>
                  <a:spcPts val="800"/>
                </a:spcBef>
                <a:defRPr sz="1500">
                  <a:latin typeface="Helvetica Neue"/>
                  <a:ea typeface="Helvetica Neue"/>
                  <a:cs typeface="Helvetica Neue"/>
                  <a:sym typeface="Helvetica Neue"/>
                </a:defRPr>
              </a:pPr>
              <a:r>
                <a:t>Object origin: United Kingdom</a:t>
              </a:r>
            </a:p>
            <a:p>
              <a:pPr>
                <a:lnSpc>
                  <a:spcPct val="120000"/>
                </a:lnSpc>
                <a:spcBef>
                  <a:spcPts val="800"/>
                </a:spcBef>
                <a:defRPr sz="1500">
                  <a:latin typeface="Helvetica Neue"/>
                  <a:ea typeface="Helvetica Neue"/>
                  <a:cs typeface="Helvetica Neue"/>
                  <a:sym typeface="Helvetica Neue"/>
                </a:defRPr>
              </a:pPr>
              <a:r>
                <a:t>Reproduction: Yes</a:t>
              </a:r>
            </a:p>
            <a:p>
              <a:pPr>
                <a:lnSpc>
                  <a:spcPct val="120000"/>
                </a:lnSpc>
                <a:spcBef>
                  <a:spcPts val="800"/>
                </a:spcBef>
                <a:defRPr sz="1500">
                  <a:latin typeface="Helvetica Neue"/>
                  <a:ea typeface="Helvetica Neue"/>
                  <a:cs typeface="Helvetica Neue"/>
                  <a:sym typeface="Helvetica Neue"/>
                </a:defRPr>
              </a:pPr>
              <a:r>
                <a:t>Preparation: Printed material</a:t>
              </a:r>
            </a:p>
          </p:txBody>
        </p:sp>
        <p:pic>
          <p:nvPicPr>
            <p:cNvPr id="186" name="Ivory point prints_A5.jpg" descr="Ivory point prints_A5.jpg"/>
            <p:cNvPicPr>
              <a:picLocks noChangeAspect="1"/>
            </p:cNvPicPr>
            <p:nvPr/>
          </p:nvPicPr>
          <p:blipFill>
            <a:blip r:embed="rId3">
              <a:extLst/>
            </a:blip>
            <a:stretch>
              <a:fillRect/>
            </a:stretch>
          </p:blipFill>
          <p:spPr>
            <a:xfrm>
              <a:off x="4256517" y="570631"/>
              <a:ext cx="1740746" cy="2616036"/>
            </a:xfrm>
            <a:prstGeom prst="rect">
              <a:avLst/>
            </a:prstGeom>
            <a:ln w="12700" cap="flat">
              <a:noFill/>
              <a:miter lim="400000"/>
            </a:ln>
            <a:effectLst/>
          </p:spPr>
        </p:pic>
        <p:grpSp>
          <p:nvGrpSpPr>
            <p:cNvPr id="189" name="Group"/>
            <p:cNvGrpSpPr/>
            <p:nvPr/>
          </p:nvGrpSpPr>
          <p:grpSpPr>
            <a:xfrm>
              <a:off x="314727" y="2931955"/>
              <a:ext cx="768097" cy="745950"/>
              <a:chOff x="0" y="0"/>
              <a:chExt cx="768095" cy="745948"/>
            </a:xfrm>
          </p:grpSpPr>
          <p:sp>
            <p:nvSpPr>
              <p:cNvPr id="187" name="Oval"/>
              <p:cNvSpPr/>
              <p:nvPr/>
            </p:nvSpPr>
            <p:spPr>
              <a:xfrm>
                <a:off x="0" y="0"/>
                <a:ext cx="768096" cy="745949"/>
              </a:xfrm>
              <a:prstGeom prst="ellipse">
                <a:avLst/>
              </a:prstGeom>
              <a:solidFill>
                <a:srgbClr val="011993"/>
              </a:solidFill>
              <a:ln w="12700" cap="flat">
                <a:solidFill>
                  <a:schemeClr val="accent1">
                    <a:satOff val="-3547"/>
                    <a:lumOff val="-10352"/>
                  </a:schemeClr>
                </a:solidFill>
                <a:prstDash val="solid"/>
                <a:miter lim="800000"/>
              </a:ln>
              <a:effectLst/>
            </p:spPr>
            <p:txBody>
              <a:bodyPr wrap="square" lIns="45719" tIns="45719" rIns="45719" bIns="45719" numCol="1" anchor="ctr">
                <a:noAutofit/>
              </a:bodyPr>
              <a:lstStyle/>
              <a:p>
                <a:pPr defTabSz="457200">
                  <a:defRPr sz="1800">
                    <a:solidFill>
                      <a:srgbClr val="FFFFFF"/>
                    </a:solidFill>
                    <a:latin typeface="Calibri"/>
                    <a:ea typeface="Calibri"/>
                    <a:cs typeface="Calibri"/>
                    <a:sym typeface="Calibri"/>
                  </a:defRPr>
                </a:pPr>
              </a:p>
            </p:txBody>
          </p:sp>
          <p:pic>
            <p:nvPicPr>
              <p:cNvPr id="188" name="RCPE_MIB.png" descr="RCPE_MIB.png"/>
              <p:cNvPicPr>
                <a:picLocks noChangeAspect="1"/>
              </p:cNvPicPr>
              <p:nvPr/>
            </p:nvPicPr>
            <p:blipFill>
              <a:blip r:embed="rId4">
                <a:extLst/>
              </a:blip>
              <a:stretch>
                <a:fillRect/>
              </a:stretch>
            </p:blipFill>
            <p:spPr>
              <a:xfrm>
                <a:off x="11073" y="0"/>
                <a:ext cx="745950" cy="745949"/>
              </a:xfrm>
              <a:prstGeom prst="rect">
                <a:avLst/>
              </a:prstGeom>
              <a:ln w="12700" cap="flat">
                <a:noFill/>
                <a:miter lim="400000"/>
              </a:ln>
              <a:effectLst/>
            </p:spPr>
          </p:pic>
        </p:grpSp>
        <p:grpSp>
          <p:nvGrpSpPr>
            <p:cNvPr id="192" name="Group"/>
            <p:cNvGrpSpPr/>
            <p:nvPr/>
          </p:nvGrpSpPr>
          <p:grpSpPr>
            <a:xfrm>
              <a:off x="1153356" y="2930205"/>
              <a:ext cx="768097" cy="749449"/>
              <a:chOff x="0" y="0"/>
              <a:chExt cx="768095" cy="749447"/>
            </a:xfrm>
          </p:grpSpPr>
          <p:sp>
            <p:nvSpPr>
              <p:cNvPr id="190" name="Oval"/>
              <p:cNvSpPr/>
              <p:nvPr/>
            </p:nvSpPr>
            <p:spPr>
              <a:xfrm>
                <a:off x="0" y="3498"/>
                <a:ext cx="768096" cy="745950"/>
              </a:xfrm>
              <a:prstGeom prst="ellipse">
                <a:avLst/>
              </a:prstGeom>
              <a:solidFill>
                <a:srgbClr val="531B93"/>
              </a:solidFill>
              <a:ln w="12700" cap="flat">
                <a:solidFill>
                  <a:srgbClr val="9437FF"/>
                </a:solidFill>
                <a:prstDash val="solid"/>
                <a:miter lim="800000"/>
              </a:ln>
              <a:effectLst/>
            </p:spPr>
            <p:txBody>
              <a:bodyPr wrap="square" lIns="45719" tIns="45719" rIns="45719" bIns="45719" numCol="1" anchor="ctr">
                <a:noAutofit/>
              </a:bodyPr>
              <a:lstStyle/>
              <a:p>
                <a:pPr defTabSz="457200">
                  <a:defRPr sz="1800">
                    <a:solidFill>
                      <a:srgbClr val="FFFFFF"/>
                    </a:solidFill>
                    <a:latin typeface="Calibri"/>
                    <a:ea typeface="Calibri"/>
                    <a:cs typeface="Calibri"/>
                    <a:sym typeface="Calibri"/>
                  </a:defRPr>
                </a:pPr>
              </a:p>
            </p:txBody>
          </p:sp>
          <p:pic>
            <p:nvPicPr>
              <p:cNvPr id="191" name="RCPE_MIB.png" descr="RCPE_MIB.png"/>
              <p:cNvPicPr>
                <a:picLocks noChangeAspect="1"/>
              </p:cNvPicPr>
              <p:nvPr/>
            </p:nvPicPr>
            <p:blipFill>
              <a:blip r:embed="rId4">
                <a:extLst/>
              </a:blip>
              <a:stretch>
                <a:fillRect/>
              </a:stretch>
            </p:blipFill>
            <p:spPr>
              <a:xfrm>
                <a:off x="11073" y="0"/>
                <a:ext cx="745950" cy="745949"/>
              </a:xfrm>
              <a:prstGeom prst="rect">
                <a:avLst/>
              </a:prstGeom>
              <a:ln w="12700" cap="flat">
                <a:noFill/>
                <a:miter lim="400000"/>
              </a:ln>
              <a:effectLst/>
            </p:spPr>
          </p:pic>
        </p:grpSp>
        <p:grpSp>
          <p:nvGrpSpPr>
            <p:cNvPr id="195" name="Group"/>
            <p:cNvGrpSpPr/>
            <p:nvPr/>
          </p:nvGrpSpPr>
          <p:grpSpPr>
            <a:xfrm>
              <a:off x="1970347" y="2932690"/>
              <a:ext cx="766584" cy="744480"/>
              <a:chOff x="0" y="0"/>
              <a:chExt cx="766582" cy="744478"/>
            </a:xfrm>
          </p:grpSpPr>
          <p:sp>
            <p:nvSpPr>
              <p:cNvPr id="193" name="Oval"/>
              <p:cNvSpPr/>
              <p:nvPr/>
            </p:nvSpPr>
            <p:spPr>
              <a:xfrm>
                <a:off x="0" y="0"/>
                <a:ext cx="766583" cy="744479"/>
              </a:xfrm>
              <a:prstGeom prst="ellipse">
                <a:avLst/>
              </a:prstGeom>
              <a:solidFill>
                <a:schemeClr val="accent4">
                  <a:lumOff val="12500"/>
                </a:schemeClr>
              </a:solidFill>
              <a:ln w="6350" cap="flat">
                <a:solidFill>
                  <a:schemeClr val="accent4"/>
                </a:solidFill>
                <a:prstDash val="solid"/>
                <a:miter lim="800000"/>
              </a:ln>
              <a:effectLst/>
            </p:spPr>
            <p:txBody>
              <a:bodyPr wrap="square" lIns="45719" tIns="45719" rIns="45719" bIns="45719" numCol="1" anchor="ctr">
                <a:noAutofit/>
              </a:bodyPr>
              <a:lstStyle/>
              <a:p>
                <a:pPr>
                  <a:defRPr sz="1800">
                    <a:latin typeface="Calibri"/>
                    <a:ea typeface="Calibri"/>
                    <a:cs typeface="Calibri"/>
                    <a:sym typeface="Calibri"/>
                  </a:defRPr>
                </a:pPr>
              </a:p>
            </p:txBody>
          </p:sp>
          <p:pic>
            <p:nvPicPr>
              <p:cNvPr id="194" name="RCPE_MIB.png" descr="RCPE_MIB.png"/>
              <p:cNvPicPr>
                <a:picLocks noChangeAspect="1"/>
              </p:cNvPicPr>
              <p:nvPr/>
            </p:nvPicPr>
            <p:blipFill>
              <a:blip r:embed="rId5">
                <a:extLst/>
              </a:blip>
              <a:stretch>
                <a:fillRect/>
              </a:stretch>
            </p:blipFill>
            <p:spPr>
              <a:xfrm>
                <a:off x="11051" y="0"/>
                <a:ext cx="744480" cy="744479"/>
              </a:xfrm>
              <a:prstGeom prst="rect">
                <a:avLst/>
              </a:prstGeom>
              <a:ln w="12700" cap="flat">
                <a:noFill/>
                <a:miter lim="400000"/>
              </a:ln>
              <a:effectLst/>
            </p:spPr>
          </p:pic>
        </p:grpSp>
        <p:sp>
          <p:nvSpPr>
            <p:cNvPr id="196" name="STATION “D”"/>
            <p:cNvSpPr txBox="1"/>
            <p:nvPr/>
          </p:nvSpPr>
          <p:spPr>
            <a:xfrm>
              <a:off x="4545622" y="3281574"/>
              <a:ext cx="1505688" cy="376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ctr">
                <a:spcBef>
                  <a:spcPts val="800"/>
                </a:spcBef>
                <a:defRPr b="1" sz="1800">
                  <a:latin typeface="Helvetica Neue"/>
                  <a:ea typeface="Helvetica Neue"/>
                  <a:cs typeface="Helvetica Neue"/>
                  <a:sym typeface="Helvetica Neue"/>
                </a:defRPr>
              </a:lvl1pPr>
            </a:lstStyle>
            <a:p>
              <a:pPr/>
              <a:r>
                <a:t>STATION “D”</a:t>
              </a:r>
            </a:p>
          </p:txBody>
        </p:sp>
        <p:grpSp>
          <p:nvGrpSpPr>
            <p:cNvPr id="199" name="Group"/>
            <p:cNvGrpSpPr/>
            <p:nvPr/>
          </p:nvGrpSpPr>
          <p:grpSpPr>
            <a:xfrm>
              <a:off x="2828278" y="2928456"/>
              <a:ext cx="768097" cy="752947"/>
              <a:chOff x="0" y="0"/>
              <a:chExt cx="768095" cy="752946"/>
            </a:xfrm>
          </p:grpSpPr>
          <p:sp>
            <p:nvSpPr>
              <p:cNvPr id="197" name="Oval"/>
              <p:cNvSpPr/>
              <p:nvPr/>
            </p:nvSpPr>
            <p:spPr>
              <a:xfrm>
                <a:off x="0" y="6997"/>
                <a:ext cx="768096" cy="745950"/>
              </a:xfrm>
              <a:prstGeom prst="ellipse">
                <a:avLst/>
              </a:prstGeom>
              <a:solidFill>
                <a:schemeClr val="accent2"/>
              </a:solidFill>
              <a:ln w="12700" cap="flat">
                <a:solidFill>
                  <a:schemeClr val="accent2">
                    <a:satOff val="-18194"/>
                    <a:lumOff val="-11215"/>
                  </a:schemeClr>
                </a:solidFill>
                <a:prstDash val="solid"/>
                <a:miter lim="800000"/>
              </a:ln>
              <a:effectLst/>
            </p:spPr>
            <p:txBody>
              <a:bodyPr wrap="square" lIns="45719" tIns="45719" rIns="45719" bIns="45719" numCol="1" anchor="ctr">
                <a:noAutofit/>
              </a:bodyPr>
              <a:lstStyle/>
              <a:p>
                <a:pPr defTabSz="457200">
                  <a:defRPr sz="1800">
                    <a:solidFill>
                      <a:srgbClr val="FFFFFF"/>
                    </a:solidFill>
                    <a:latin typeface="Calibri"/>
                    <a:ea typeface="Calibri"/>
                    <a:cs typeface="Calibri"/>
                    <a:sym typeface="Calibri"/>
                  </a:defRPr>
                </a:pPr>
              </a:p>
            </p:txBody>
          </p:sp>
          <p:pic>
            <p:nvPicPr>
              <p:cNvPr id="198" name="RCPE_MIB.png" descr="RCPE_MIB.png"/>
              <p:cNvPicPr>
                <a:picLocks noChangeAspect="1"/>
              </p:cNvPicPr>
              <p:nvPr/>
            </p:nvPicPr>
            <p:blipFill>
              <a:blip r:embed="rId4">
                <a:extLst/>
              </a:blip>
              <a:stretch>
                <a:fillRect/>
              </a:stretch>
            </p:blipFill>
            <p:spPr>
              <a:xfrm>
                <a:off x="11073" y="0"/>
                <a:ext cx="745950" cy="745949"/>
              </a:xfrm>
              <a:prstGeom prst="rect">
                <a:avLst/>
              </a:prstGeom>
              <a:ln w="12700" cap="flat">
                <a:noFill/>
                <a:miter lim="400000"/>
              </a:ln>
              <a:effectLst/>
            </p:spPr>
          </p:pic>
        </p:grpSp>
      </p:gr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08" name="Group"/>
          <p:cNvGrpSpPr/>
          <p:nvPr/>
        </p:nvGrpSpPr>
        <p:grpSpPr>
          <a:xfrm>
            <a:off x="2883673" y="1400175"/>
            <a:ext cx="6424654" cy="4057650"/>
            <a:chOff x="0" y="0"/>
            <a:chExt cx="6424653" cy="4057650"/>
          </a:xfrm>
        </p:grpSpPr>
        <p:grpSp>
          <p:nvGrpSpPr>
            <p:cNvPr id="205" name="Google Shape;147;p7"/>
            <p:cNvGrpSpPr/>
            <p:nvPr/>
          </p:nvGrpSpPr>
          <p:grpSpPr>
            <a:xfrm>
              <a:off x="0" y="0"/>
              <a:ext cx="6424654" cy="4057650"/>
              <a:chOff x="0" y="0"/>
              <a:chExt cx="6424653" cy="4057650"/>
            </a:xfrm>
          </p:grpSpPr>
          <p:pic>
            <p:nvPicPr>
              <p:cNvPr id="202" name="Google Shape;148;p7" descr="Google Shape;148;p7"/>
              <p:cNvPicPr>
                <a:picLocks noChangeAspect="1"/>
              </p:cNvPicPr>
              <p:nvPr/>
            </p:nvPicPr>
            <p:blipFill>
              <a:blip r:embed="rId2">
                <a:extLst/>
              </a:blip>
              <a:stretch>
                <a:fillRect/>
              </a:stretch>
            </p:blipFill>
            <p:spPr>
              <a:xfrm>
                <a:off x="0" y="0"/>
                <a:ext cx="6424654" cy="4057650"/>
              </a:xfrm>
              <a:prstGeom prst="rect">
                <a:avLst/>
              </a:prstGeom>
              <a:ln w="12700" cap="flat">
                <a:noFill/>
                <a:miter lim="400000"/>
              </a:ln>
              <a:effectLst/>
            </p:spPr>
          </p:pic>
          <p:sp>
            <p:nvSpPr>
              <p:cNvPr id="203" name="Google Shape;149;p7"/>
              <p:cNvSpPr/>
              <p:nvPr/>
            </p:nvSpPr>
            <p:spPr>
              <a:xfrm>
                <a:off x="107654" y="170119"/>
                <a:ext cx="6226141" cy="3730822"/>
              </a:xfrm>
              <a:prstGeom prst="rect">
                <a:avLst/>
              </a:prstGeom>
              <a:noFill/>
              <a:ln w="34925" cap="flat">
                <a:solidFill>
                  <a:srgbClr val="000000"/>
                </a:solidFill>
                <a:prstDash val="solid"/>
                <a:miter lim="800000"/>
              </a:ln>
              <a:effectLst/>
            </p:spPr>
            <p:txBody>
              <a:bodyPr wrap="square" lIns="0" tIns="0" rIns="0" bIns="0" numCol="1" anchor="ctr">
                <a:noAutofit/>
              </a:bodyPr>
              <a:lstStyle/>
              <a:p>
                <a:pPr algn="ctr">
                  <a:defRPr sz="1800">
                    <a:solidFill>
                      <a:srgbClr val="FFFFFF"/>
                    </a:solidFill>
                    <a:latin typeface="Calibri"/>
                    <a:ea typeface="Calibri"/>
                    <a:cs typeface="Calibri"/>
                    <a:sym typeface="Calibri"/>
                  </a:defRPr>
                </a:pPr>
              </a:p>
            </p:txBody>
          </p:sp>
          <p:sp>
            <p:nvSpPr>
              <p:cNvPr id="204" name="Google Shape;150;p7"/>
              <p:cNvSpPr/>
              <p:nvPr/>
            </p:nvSpPr>
            <p:spPr>
              <a:xfrm>
                <a:off x="230944" y="326828"/>
                <a:ext cx="5979560" cy="3416321"/>
              </a:xfrm>
              <a:prstGeom prst="rect">
                <a:avLst/>
              </a:prstGeom>
              <a:noFill/>
              <a:ln w="25400" cap="flat">
                <a:solidFill>
                  <a:srgbClr val="000000"/>
                </a:solidFill>
                <a:prstDash val="solid"/>
                <a:miter lim="800000"/>
              </a:ln>
              <a:effectLst/>
            </p:spPr>
            <p:txBody>
              <a:bodyPr wrap="square" lIns="0" tIns="0" rIns="0" bIns="0" numCol="1" anchor="ctr">
                <a:noAutofit/>
              </a:bodyPr>
              <a:lstStyle/>
              <a:p>
                <a:pPr algn="ctr">
                  <a:defRPr sz="1800">
                    <a:solidFill>
                      <a:srgbClr val="FFFFFF"/>
                    </a:solidFill>
                    <a:latin typeface="Calibri"/>
                    <a:ea typeface="Calibri"/>
                    <a:cs typeface="Calibri"/>
                    <a:sym typeface="Calibri"/>
                  </a:defRPr>
                </a:pPr>
              </a:p>
            </p:txBody>
          </p:sp>
        </p:grpSp>
        <p:sp>
          <p:nvSpPr>
            <p:cNvPr id="206" name="Google Shape;151;p7"/>
            <p:cNvSpPr txBox="1"/>
            <p:nvPr/>
          </p:nvSpPr>
          <p:spPr>
            <a:xfrm>
              <a:off x="276668" y="326828"/>
              <a:ext cx="5888111" cy="30177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t">
              <a:spAutoFit/>
            </a:bodyPr>
            <a:lstStyle/>
            <a:p>
              <a:pPr algn="ctr">
                <a:defRPr b="1" sz="1800" u="sng">
                  <a:latin typeface="Helvetica Neue"/>
                  <a:ea typeface="Helvetica Neue"/>
                  <a:cs typeface="Helvetica Neue"/>
                  <a:sym typeface="Helvetica Neue"/>
                </a:defRPr>
              </a:pPr>
              <a:r>
                <a:t>Cowpox Medical Illustration - Edward Jenner</a:t>
              </a:r>
            </a:p>
            <a:p>
              <a:pPr>
                <a:lnSpc>
                  <a:spcPct val="120000"/>
                </a:lnSpc>
                <a:spcBef>
                  <a:spcPts val="800"/>
                </a:spcBef>
                <a:defRPr sz="1500">
                  <a:latin typeface="Helvetica Neue"/>
                  <a:ea typeface="Helvetica Neue"/>
                  <a:cs typeface="Helvetica Neue"/>
                  <a:sym typeface="Helvetica Neue"/>
                </a:defRPr>
              </a:pPr>
              <a:r>
                <a:t>Cowpox and smallpox are different diseases that develop from similar viruses. Both result in fevers and large pustules developing on the body. A person who has survived cowpox also develops immunity to smallpox. Due to their more frequent contact with cowpox milkmaids were considered immune to smallpox. Edward Jenner used this theory in 1796 when he first began experimenting with smallpox vaccines by vaccinating a young boy with cowpox. The boy developed a mild fever but survived. He then exposed the child to smallpox. Having already been exposed to cowpox, the child did not react to the smallpox.</a:t>
              </a:r>
            </a:p>
          </p:txBody>
        </p:sp>
        <p:pic>
          <p:nvPicPr>
            <p:cNvPr id="207" name="Picture 7" descr="Picture 7"/>
            <p:cNvPicPr>
              <a:picLocks noChangeAspect="1"/>
            </p:cNvPicPr>
            <p:nvPr/>
          </p:nvPicPr>
          <p:blipFill>
            <a:blip r:embed="rId3">
              <a:extLst/>
            </a:blip>
            <a:stretch>
              <a:fillRect/>
            </a:stretch>
          </p:blipFill>
          <p:spPr>
            <a:xfrm>
              <a:off x="5425168" y="2934776"/>
              <a:ext cx="794927" cy="794926"/>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29" name="Group"/>
          <p:cNvGrpSpPr/>
          <p:nvPr/>
        </p:nvGrpSpPr>
        <p:grpSpPr>
          <a:xfrm>
            <a:off x="2883673" y="1400175"/>
            <a:ext cx="6424654" cy="4057650"/>
            <a:chOff x="0" y="0"/>
            <a:chExt cx="6424653" cy="4057650"/>
          </a:xfrm>
        </p:grpSpPr>
        <p:grpSp>
          <p:nvGrpSpPr>
            <p:cNvPr id="213" name="Google Shape;157;p8"/>
            <p:cNvGrpSpPr/>
            <p:nvPr/>
          </p:nvGrpSpPr>
          <p:grpSpPr>
            <a:xfrm>
              <a:off x="0" y="0"/>
              <a:ext cx="6424654" cy="4057650"/>
              <a:chOff x="0" y="0"/>
              <a:chExt cx="6424653" cy="4057650"/>
            </a:xfrm>
          </p:grpSpPr>
          <p:pic>
            <p:nvPicPr>
              <p:cNvPr id="210" name="Google Shape;158;p8" descr="Google Shape;158;p8"/>
              <p:cNvPicPr>
                <a:picLocks noChangeAspect="1"/>
              </p:cNvPicPr>
              <p:nvPr/>
            </p:nvPicPr>
            <p:blipFill>
              <a:blip r:embed="rId2">
                <a:extLst/>
              </a:blip>
              <a:stretch>
                <a:fillRect/>
              </a:stretch>
            </p:blipFill>
            <p:spPr>
              <a:xfrm>
                <a:off x="0" y="0"/>
                <a:ext cx="6424654" cy="4057650"/>
              </a:xfrm>
              <a:prstGeom prst="rect">
                <a:avLst/>
              </a:prstGeom>
              <a:ln w="12700" cap="flat">
                <a:noFill/>
                <a:miter lim="400000"/>
              </a:ln>
              <a:effectLst/>
            </p:spPr>
          </p:pic>
          <p:sp>
            <p:nvSpPr>
              <p:cNvPr id="211" name="Google Shape;159;p8"/>
              <p:cNvSpPr/>
              <p:nvPr/>
            </p:nvSpPr>
            <p:spPr>
              <a:xfrm>
                <a:off x="107654" y="170119"/>
                <a:ext cx="6226141" cy="3730822"/>
              </a:xfrm>
              <a:prstGeom prst="rect">
                <a:avLst/>
              </a:prstGeom>
              <a:noFill/>
              <a:ln w="34925" cap="flat">
                <a:solidFill>
                  <a:srgbClr val="000000"/>
                </a:solidFill>
                <a:prstDash val="solid"/>
                <a:miter lim="800000"/>
              </a:ln>
              <a:effectLst/>
            </p:spPr>
            <p:txBody>
              <a:bodyPr wrap="square" lIns="0" tIns="0" rIns="0" bIns="0" numCol="1" anchor="ctr">
                <a:noAutofit/>
              </a:bodyPr>
              <a:lstStyle/>
              <a:p>
                <a:pPr algn="ctr">
                  <a:defRPr sz="1800">
                    <a:solidFill>
                      <a:srgbClr val="FFFFFF"/>
                    </a:solidFill>
                    <a:latin typeface="Calibri"/>
                    <a:ea typeface="Calibri"/>
                    <a:cs typeface="Calibri"/>
                    <a:sym typeface="Calibri"/>
                  </a:defRPr>
                </a:pPr>
              </a:p>
            </p:txBody>
          </p:sp>
          <p:sp>
            <p:nvSpPr>
              <p:cNvPr id="212" name="Google Shape;160;p8"/>
              <p:cNvSpPr/>
              <p:nvPr/>
            </p:nvSpPr>
            <p:spPr>
              <a:xfrm>
                <a:off x="230944" y="326828"/>
                <a:ext cx="5979560" cy="3416321"/>
              </a:xfrm>
              <a:prstGeom prst="rect">
                <a:avLst/>
              </a:prstGeom>
              <a:noFill/>
              <a:ln w="25400" cap="flat">
                <a:solidFill>
                  <a:srgbClr val="000000"/>
                </a:solidFill>
                <a:prstDash val="solid"/>
                <a:miter lim="800000"/>
              </a:ln>
              <a:effectLst/>
            </p:spPr>
            <p:txBody>
              <a:bodyPr wrap="square" lIns="0" tIns="0" rIns="0" bIns="0" numCol="1" anchor="ctr">
                <a:noAutofit/>
              </a:bodyPr>
              <a:lstStyle/>
              <a:p>
                <a:pPr algn="ctr">
                  <a:defRPr sz="1800">
                    <a:solidFill>
                      <a:srgbClr val="FFFFFF"/>
                    </a:solidFill>
                    <a:latin typeface="Calibri"/>
                    <a:ea typeface="Calibri"/>
                    <a:cs typeface="Calibri"/>
                    <a:sym typeface="Calibri"/>
                  </a:defRPr>
                </a:pPr>
              </a:p>
            </p:txBody>
          </p:sp>
        </p:grpSp>
        <p:sp>
          <p:nvSpPr>
            <p:cNvPr id="214" name="Google Shape;161;p8"/>
            <p:cNvSpPr txBox="1"/>
            <p:nvPr/>
          </p:nvSpPr>
          <p:spPr>
            <a:xfrm>
              <a:off x="276668" y="326828"/>
              <a:ext cx="5888111" cy="207996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t">
              <a:spAutoFit/>
            </a:bodyPr>
            <a:lstStyle/>
            <a:p>
              <a:pPr algn="ctr">
                <a:defRPr b="1" sz="1800" u="sng">
                  <a:latin typeface="Helvetica Neue"/>
                  <a:ea typeface="Helvetica Neue"/>
                  <a:cs typeface="Helvetica Neue"/>
                  <a:sym typeface="Helvetica Neue"/>
                </a:defRPr>
              </a:pPr>
              <a:r>
                <a:t>Cowpox Medical Illustration - Edward Jenner</a:t>
              </a:r>
            </a:p>
            <a:p>
              <a:pPr>
                <a:spcBef>
                  <a:spcPts val="800"/>
                </a:spcBef>
                <a:defRPr sz="100">
                  <a:latin typeface="Helvetica Neue"/>
                  <a:ea typeface="Helvetica Neue"/>
                  <a:cs typeface="Helvetica Neue"/>
                  <a:sym typeface="Helvetica Neue"/>
                </a:defRPr>
              </a:pPr>
            </a:p>
            <a:p>
              <a:pPr>
                <a:spcBef>
                  <a:spcPts val="800"/>
                </a:spcBef>
                <a:defRPr sz="1500">
                  <a:latin typeface="Helvetica Neue"/>
                  <a:ea typeface="Helvetica Neue"/>
                  <a:cs typeface="Helvetica Neue"/>
                  <a:sym typeface="Helvetica Neue"/>
                </a:defRPr>
              </a:pPr>
              <a:r>
                <a:t>Date of original: 1796</a:t>
              </a:r>
            </a:p>
            <a:p>
              <a:pPr>
                <a:spcBef>
                  <a:spcPts val="800"/>
                </a:spcBef>
                <a:defRPr sz="1500">
                  <a:latin typeface="Helvetica Neue"/>
                  <a:ea typeface="Helvetica Neue"/>
                  <a:cs typeface="Helvetica Neue"/>
                  <a:sym typeface="Helvetica Neue"/>
                </a:defRPr>
              </a:pPr>
              <a:r>
                <a:t>Material: Ink and paper</a:t>
              </a:r>
            </a:p>
            <a:p>
              <a:pPr>
                <a:spcBef>
                  <a:spcPts val="800"/>
                </a:spcBef>
                <a:defRPr sz="1500">
                  <a:latin typeface="Helvetica Neue"/>
                  <a:ea typeface="Helvetica Neue"/>
                  <a:cs typeface="Helvetica Neue"/>
                  <a:sym typeface="Helvetica Neue"/>
                </a:defRPr>
              </a:pPr>
              <a:r>
                <a:t>Object origin: United Kingdom</a:t>
              </a:r>
            </a:p>
            <a:p>
              <a:pPr>
                <a:spcBef>
                  <a:spcPts val="800"/>
                </a:spcBef>
                <a:defRPr sz="1500">
                  <a:latin typeface="Helvetica Neue"/>
                  <a:ea typeface="Helvetica Neue"/>
                  <a:cs typeface="Helvetica Neue"/>
                  <a:sym typeface="Helvetica Neue"/>
                </a:defRPr>
              </a:pPr>
              <a:r>
                <a:t>Reproduction: Yes</a:t>
              </a:r>
            </a:p>
            <a:p>
              <a:pPr>
                <a:spcBef>
                  <a:spcPts val="800"/>
                </a:spcBef>
                <a:defRPr sz="1500">
                  <a:latin typeface="Helvetica Neue"/>
                  <a:ea typeface="Helvetica Neue"/>
                  <a:cs typeface="Helvetica Neue"/>
                  <a:sym typeface="Helvetica Neue"/>
                </a:defRPr>
              </a:pPr>
              <a:r>
                <a:t>Preparation: Printed material</a:t>
              </a:r>
            </a:p>
          </p:txBody>
        </p:sp>
        <p:pic>
          <p:nvPicPr>
            <p:cNvPr id="215" name="Cowpox print_A4.jpg" descr="Cowpox print_A4.jpg"/>
            <p:cNvPicPr>
              <a:picLocks noChangeAspect="1"/>
            </p:cNvPicPr>
            <p:nvPr/>
          </p:nvPicPr>
          <p:blipFill>
            <a:blip r:embed="rId3">
              <a:extLst/>
            </a:blip>
            <a:stretch>
              <a:fillRect/>
            </a:stretch>
          </p:blipFill>
          <p:spPr>
            <a:xfrm>
              <a:off x="4166725" y="711602"/>
              <a:ext cx="1892105" cy="2576150"/>
            </a:xfrm>
            <a:prstGeom prst="rect">
              <a:avLst/>
            </a:prstGeom>
            <a:ln w="12700" cap="flat">
              <a:noFill/>
              <a:miter lim="400000"/>
            </a:ln>
            <a:effectLst/>
          </p:spPr>
        </p:pic>
        <p:grpSp>
          <p:nvGrpSpPr>
            <p:cNvPr id="218" name="Group"/>
            <p:cNvGrpSpPr/>
            <p:nvPr/>
          </p:nvGrpSpPr>
          <p:grpSpPr>
            <a:xfrm>
              <a:off x="314727" y="2931955"/>
              <a:ext cx="768097" cy="745950"/>
              <a:chOff x="0" y="0"/>
              <a:chExt cx="768095" cy="745948"/>
            </a:xfrm>
          </p:grpSpPr>
          <p:sp>
            <p:nvSpPr>
              <p:cNvPr id="216" name="Oval"/>
              <p:cNvSpPr/>
              <p:nvPr/>
            </p:nvSpPr>
            <p:spPr>
              <a:xfrm>
                <a:off x="0" y="0"/>
                <a:ext cx="768096" cy="745949"/>
              </a:xfrm>
              <a:prstGeom prst="ellipse">
                <a:avLst/>
              </a:prstGeom>
              <a:solidFill>
                <a:srgbClr val="011993"/>
              </a:solidFill>
              <a:ln w="12700" cap="flat">
                <a:solidFill>
                  <a:schemeClr val="accent1">
                    <a:satOff val="-3547"/>
                    <a:lumOff val="-10352"/>
                  </a:schemeClr>
                </a:solidFill>
                <a:prstDash val="solid"/>
                <a:miter lim="800000"/>
              </a:ln>
              <a:effectLst/>
            </p:spPr>
            <p:txBody>
              <a:bodyPr wrap="square" lIns="45719" tIns="45719" rIns="45719" bIns="45719" numCol="1" anchor="ctr">
                <a:noAutofit/>
              </a:bodyPr>
              <a:lstStyle/>
              <a:p>
                <a:pPr defTabSz="457200">
                  <a:defRPr sz="1800">
                    <a:solidFill>
                      <a:srgbClr val="FFFFFF"/>
                    </a:solidFill>
                    <a:latin typeface="Calibri"/>
                    <a:ea typeface="Calibri"/>
                    <a:cs typeface="Calibri"/>
                    <a:sym typeface="Calibri"/>
                  </a:defRPr>
                </a:pPr>
              </a:p>
            </p:txBody>
          </p:sp>
          <p:pic>
            <p:nvPicPr>
              <p:cNvPr id="217" name="RCPE_MIB.png" descr="RCPE_MIB.png"/>
              <p:cNvPicPr>
                <a:picLocks noChangeAspect="1"/>
              </p:cNvPicPr>
              <p:nvPr/>
            </p:nvPicPr>
            <p:blipFill>
              <a:blip r:embed="rId4">
                <a:extLst/>
              </a:blip>
              <a:stretch>
                <a:fillRect/>
              </a:stretch>
            </p:blipFill>
            <p:spPr>
              <a:xfrm>
                <a:off x="11073" y="0"/>
                <a:ext cx="745950" cy="745949"/>
              </a:xfrm>
              <a:prstGeom prst="rect">
                <a:avLst/>
              </a:prstGeom>
              <a:ln w="12700" cap="flat">
                <a:noFill/>
                <a:miter lim="400000"/>
              </a:ln>
              <a:effectLst/>
            </p:spPr>
          </p:pic>
        </p:grpSp>
        <p:grpSp>
          <p:nvGrpSpPr>
            <p:cNvPr id="221" name="Group"/>
            <p:cNvGrpSpPr/>
            <p:nvPr/>
          </p:nvGrpSpPr>
          <p:grpSpPr>
            <a:xfrm>
              <a:off x="1136423" y="2930205"/>
              <a:ext cx="768097" cy="749449"/>
              <a:chOff x="0" y="0"/>
              <a:chExt cx="768095" cy="749447"/>
            </a:xfrm>
          </p:grpSpPr>
          <p:sp>
            <p:nvSpPr>
              <p:cNvPr id="219" name="Oval"/>
              <p:cNvSpPr/>
              <p:nvPr/>
            </p:nvSpPr>
            <p:spPr>
              <a:xfrm>
                <a:off x="0" y="3498"/>
                <a:ext cx="768096" cy="745950"/>
              </a:xfrm>
              <a:prstGeom prst="ellipse">
                <a:avLst/>
              </a:prstGeom>
              <a:solidFill>
                <a:srgbClr val="531B93"/>
              </a:solidFill>
              <a:ln w="12700" cap="flat">
                <a:solidFill>
                  <a:srgbClr val="9437FF"/>
                </a:solidFill>
                <a:prstDash val="solid"/>
                <a:miter lim="800000"/>
              </a:ln>
              <a:effectLst/>
            </p:spPr>
            <p:txBody>
              <a:bodyPr wrap="square" lIns="45719" tIns="45719" rIns="45719" bIns="45719" numCol="1" anchor="ctr">
                <a:noAutofit/>
              </a:bodyPr>
              <a:lstStyle/>
              <a:p>
                <a:pPr defTabSz="457200">
                  <a:defRPr sz="1800">
                    <a:solidFill>
                      <a:srgbClr val="FFFFFF"/>
                    </a:solidFill>
                    <a:latin typeface="Calibri"/>
                    <a:ea typeface="Calibri"/>
                    <a:cs typeface="Calibri"/>
                    <a:sym typeface="Calibri"/>
                  </a:defRPr>
                </a:pPr>
              </a:p>
            </p:txBody>
          </p:sp>
          <p:pic>
            <p:nvPicPr>
              <p:cNvPr id="220" name="RCPE_MIB.png" descr="RCPE_MIB.png"/>
              <p:cNvPicPr>
                <a:picLocks noChangeAspect="1"/>
              </p:cNvPicPr>
              <p:nvPr/>
            </p:nvPicPr>
            <p:blipFill>
              <a:blip r:embed="rId4">
                <a:extLst/>
              </a:blip>
              <a:stretch>
                <a:fillRect/>
              </a:stretch>
            </p:blipFill>
            <p:spPr>
              <a:xfrm>
                <a:off x="11073" y="0"/>
                <a:ext cx="745950" cy="745949"/>
              </a:xfrm>
              <a:prstGeom prst="rect">
                <a:avLst/>
              </a:prstGeom>
              <a:ln w="12700" cap="flat">
                <a:noFill/>
                <a:miter lim="400000"/>
              </a:ln>
              <a:effectLst/>
            </p:spPr>
          </p:pic>
        </p:grpSp>
        <p:grpSp>
          <p:nvGrpSpPr>
            <p:cNvPr id="224" name="Group"/>
            <p:cNvGrpSpPr/>
            <p:nvPr/>
          </p:nvGrpSpPr>
          <p:grpSpPr>
            <a:xfrm>
              <a:off x="1970347" y="2932690"/>
              <a:ext cx="766584" cy="744480"/>
              <a:chOff x="0" y="0"/>
              <a:chExt cx="766582" cy="744478"/>
            </a:xfrm>
          </p:grpSpPr>
          <p:sp>
            <p:nvSpPr>
              <p:cNvPr id="222" name="Oval"/>
              <p:cNvSpPr/>
              <p:nvPr/>
            </p:nvSpPr>
            <p:spPr>
              <a:xfrm>
                <a:off x="0" y="0"/>
                <a:ext cx="766583" cy="744479"/>
              </a:xfrm>
              <a:prstGeom prst="ellipse">
                <a:avLst/>
              </a:prstGeom>
              <a:solidFill>
                <a:schemeClr val="accent4">
                  <a:lumOff val="12500"/>
                </a:schemeClr>
              </a:solidFill>
              <a:ln w="6350" cap="flat">
                <a:solidFill>
                  <a:schemeClr val="accent4"/>
                </a:solidFill>
                <a:prstDash val="solid"/>
                <a:miter lim="800000"/>
              </a:ln>
              <a:effectLst/>
            </p:spPr>
            <p:txBody>
              <a:bodyPr wrap="square" lIns="45719" tIns="45719" rIns="45719" bIns="45719" numCol="1" anchor="ctr">
                <a:noAutofit/>
              </a:bodyPr>
              <a:lstStyle/>
              <a:p>
                <a:pPr>
                  <a:defRPr sz="1800">
                    <a:latin typeface="Calibri"/>
                    <a:ea typeface="Calibri"/>
                    <a:cs typeface="Calibri"/>
                    <a:sym typeface="Calibri"/>
                  </a:defRPr>
                </a:pPr>
              </a:p>
            </p:txBody>
          </p:sp>
          <p:pic>
            <p:nvPicPr>
              <p:cNvPr id="223" name="RCPE_MIB.png" descr="RCPE_MIB.png"/>
              <p:cNvPicPr>
                <a:picLocks noChangeAspect="1"/>
              </p:cNvPicPr>
              <p:nvPr/>
            </p:nvPicPr>
            <p:blipFill>
              <a:blip r:embed="rId5">
                <a:extLst/>
              </a:blip>
              <a:stretch>
                <a:fillRect/>
              </a:stretch>
            </p:blipFill>
            <p:spPr>
              <a:xfrm>
                <a:off x="11051" y="0"/>
                <a:ext cx="744480" cy="744479"/>
              </a:xfrm>
              <a:prstGeom prst="rect">
                <a:avLst/>
              </a:prstGeom>
              <a:ln w="12700" cap="flat">
                <a:noFill/>
                <a:miter lim="400000"/>
              </a:ln>
              <a:effectLst/>
            </p:spPr>
          </p:pic>
        </p:grpSp>
        <p:sp>
          <p:nvSpPr>
            <p:cNvPr id="225" name="STATION “D”"/>
            <p:cNvSpPr txBox="1"/>
            <p:nvPr/>
          </p:nvSpPr>
          <p:spPr>
            <a:xfrm>
              <a:off x="4562555" y="3332374"/>
              <a:ext cx="1505688" cy="37691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ctr">
                <a:spcBef>
                  <a:spcPts val="800"/>
                </a:spcBef>
                <a:defRPr b="1" sz="1800">
                  <a:latin typeface="Helvetica Neue"/>
                  <a:ea typeface="Helvetica Neue"/>
                  <a:cs typeface="Helvetica Neue"/>
                  <a:sym typeface="Helvetica Neue"/>
                </a:defRPr>
              </a:lvl1pPr>
            </a:lstStyle>
            <a:p>
              <a:pPr/>
              <a:r>
                <a:t>STATION “D”</a:t>
              </a:r>
            </a:p>
          </p:txBody>
        </p:sp>
        <p:grpSp>
          <p:nvGrpSpPr>
            <p:cNvPr id="228" name="Group"/>
            <p:cNvGrpSpPr/>
            <p:nvPr/>
          </p:nvGrpSpPr>
          <p:grpSpPr>
            <a:xfrm>
              <a:off x="2802758" y="2928456"/>
              <a:ext cx="768097" cy="752947"/>
              <a:chOff x="0" y="0"/>
              <a:chExt cx="768095" cy="752946"/>
            </a:xfrm>
          </p:grpSpPr>
          <p:sp>
            <p:nvSpPr>
              <p:cNvPr id="226" name="Oval"/>
              <p:cNvSpPr/>
              <p:nvPr/>
            </p:nvSpPr>
            <p:spPr>
              <a:xfrm>
                <a:off x="0" y="6997"/>
                <a:ext cx="768096" cy="745950"/>
              </a:xfrm>
              <a:prstGeom prst="ellipse">
                <a:avLst/>
              </a:prstGeom>
              <a:solidFill>
                <a:schemeClr val="accent2"/>
              </a:solidFill>
              <a:ln w="12700" cap="flat">
                <a:solidFill>
                  <a:schemeClr val="accent2">
                    <a:satOff val="-18194"/>
                    <a:lumOff val="-11215"/>
                  </a:schemeClr>
                </a:solidFill>
                <a:prstDash val="solid"/>
                <a:miter lim="800000"/>
              </a:ln>
              <a:effectLst/>
            </p:spPr>
            <p:txBody>
              <a:bodyPr wrap="square" lIns="45719" tIns="45719" rIns="45719" bIns="45719" numCol="1" anchor="ctr">
                <a:noAutofit/>
              </a:bodyPr>
              <a:lstStyle/>
              <a:p>
                <a:pPr defTabSz="457200">
                  <a:defRPr sz="1800">
                    <a:solidFill>
                      <a:srgbClr val="FFFFFF"/>
                    </a:solidFill>
                    <a:latin typeface="Calibri"/>
                    <a:ea typeface="Calibri"/>
                    <a:cs typeface="Calibri"/>
                    <a:sym typeface="Calibri"/>
                  </a:defRPr>
                </a:pPr>
              </a:p>
            </p:txBody>
          </p:sp>
          <p:pic>
            <p:nvPicPr>
              <p:cNvPr id="227" name="RCPE_MIB.png" descr="RCPE_MIB.png"/>
              <p:cNvPicPr>
                <a:picLocks noChangeAspect="1"/>
              </p:cNvPicPr>
              <p:nvPr/>
            </p:nvPicPr>
            <p:blipFill>
              <a:blip r:embed="rId4">
                <a:extLst/>
              </a:blip>
              <a:stretch>
                <a:fillRect/>
              </a:stretch>
            </p:blipFill>
            <p:spPr>
              <a:xfrm>
                <a:off x="11073" y="0"/>
                <a:ext cx="745950" cy="745949"/>
              </a:xfrm>
              <a:prstGeom prst="rect">
                <a:avLst/>
              </a:prstGeom>
              <a:ln w="12700" cap="flat">
                <a:noFill/>
                <a:miter lim="400000"/>
              </a:ln>
              <a:effectLst/>
            </p:spPr>
          </p:pic>
        </p:grpSp>
      </p:gr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37" name="Group"/>
          <p:cNvGrpSpPr/>
          <p:nvPr/>
        </p:nvGrpSpPr>
        <p:grpSpPr>
          <a:xfrm>
            <a:off x="2883673" y="1400175"/>
            <a:ext cx="6424654" cy="4057650"/>
            <a:chOff x="0" y="0"/>
            <a:chExt cx="6424653" cy="4057650"/>
          </a:xfrm>
        </p:grpSpPr>
        <p:grpSp>
          <p:nvGrpSpPr>
            <p:cNvPr id="234" name="Google Shape;167;p9"/>
            <p:cNvGrpSpPr/>
            <p:nvPr/>
          </p:nvGrpSpPr>
          <p:grpSpPr>
            <a:xfrm>
              <a:off x="0" y="0"/>
              <a:ext cx="6424654" cy="4057650"/>
              <a:chOff x="0" y="0"/>
              <a:chExt cx="6424653" cy="4057650"/>
            </a:xfrm>
          </p:grpSpPr>
          <p:pic>
            <p:nvPicPr>
              <p:cNvPr id="231" name="Google Shape;168;p9" descr="Google Shape;168;p9"/>
              <p:cNvPicPr>
                <a:picLocks noChangeAspect="1"/>
              </p:cNvPicPr>
              <p:nvPr/>
            </p:nvPicPr>
            <p:blipFill>
              <a:blip r:embed="rId2">
                <a:extLst/>
              </a:blip>
              <a:stretch>
                <a:fillRect/>
              </a:stretch>
            </p:blipFill>
            <p:spPr>
              <a:xfrm>
                <a:off x="0" y="0"/>
                <a:ext cx="6424654" cy="4057650"/>
              </a:xfrm>
              <a:prstGeom prst="rect">
                <a:avLst/>
              </a:prstGeom>
              <a:ln w="12700" cap="flat">
                <a:noFill/>
                <a:miter lim="400000"/>
              </a:ln>
              <a:effectLst/>
            </p:spPr>
          </p:pic>
          <p:sp>
            <p:nvSpPr>
              <p:cNvPr id="232" name="Google Shape;169;p9"/>
              <p:cNvSpPr/>
              <p:nvPr/>
            </p:nvSpPr>
            <p:spPr>
              <a:xfrm>
                <a:off x="107654" y="170119"/>
                <a:ext cx="6226141" cy="3730822"/>
              </a:xfrm>
              <a:prstGeom prst="rect">
                <a:avLst/>
              </a:prstGeom>
              <a:noFill/>
              <a:ln w="34925" cap="flat">
                <a:solidFill>
                  <a:srgbClr val="000000"/>
                </a:solidFill>
                <a:prstDash val="solid"/>
                <a:miter lim="800000"/>
              </a:ln>
              <a:effectLst/>
            </p:spPr>
            <p:txBody>
              <a:bodyPr wrap="square" lIns="0" tIns="0" rIns="0" bIns="0" numCol="1" anchor="ctr">
                <a:noAutofit/>
              </a:bodyPr>
              <a:lstStyle/>
              <a:p>
                <a:pPr algn="ctr">
                  <a:defRPr sz="1800">
                    <a:solidFill>
                      <a:srgbClr val="FFFFFF"/>
                    </a:solidFill>
                    <a:latin typeface="Calibri"/>
                    <a:ea typeface="Calibri"/>
                    <a:cs typeface="Calibri"/>
                    <a:sym typeface="Calibri"/>
                  </a:defRPr>
                </a:pPr>
              </a:p>
            </p:txBody>
          </p:sp>
          <p:sp>
            <p:nvSpPr>
              <p:cNvPr id="233" name="Google Shape;170;p9"/>
              <p:cNvSpPr/>
              <p:nvPr/>
            </p:nvSpPr>
            <p:spPr>
              <a:xfrm>
                <a:off x="230944" y="326828"/>
                <a:ext cx="5979560" cy="3416321"/>
              </a:xfrm>
              <a:prstGeom prst="rect">
                <a:avLst/>
              </a:prstGeom>
              <a:noFill/>
              <a:ln w="25400" cap="flat">
                <a:solidFill>
                  <a:srgbClr val="000000"/>
                </a:solidFill>
                <a:prstDash val="solid"/>
                <a:miter lim="800000"/>
              </a:ln>
              <a:effectLst/>
            </p:spPr>
            <p:txBody>
              <a:bodyPr wrap="square" lIns="0" tIns="0" rIns="0" bIns="0" numCol="1" anchor="ctr">
                <a:noAutofit/>
              </a:bodyPr>
              <a:lstStyle/>
              <a:p>
                <a:pPr algn="ctr">
                  <a:defRPr sz="1800">
                    <a:solidFill>
                      <a:srgbClr val="FFFFFF"/>
                    </a:solidFill>
                    <a:latin typeface="Calibri"/>
                    <a:ea typeface="Calibri"/>
                    <a:cs typeface="Calibri"/>
                    <a:sym typeface="Calibri"/>
                  </a:defRPr>
                </a:pPr>
              </a:p>
            </p:txBody>
          </p:sp>
        </p:grpSp>
        <p:sp>
          <p:nvSpPr>
            <p:cNvPr id="235" name="Google Shape;171;p9"/>
            <p:cNvSpPr txBox="1"/>
            <p:nvPr/>
          </p:nvSpPr>
          <p:spPr>
            <a:xfrm>
              <a:off x="276668" y="387749"/>
              <a:ext cx="5888111" cy="30484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699" tIns="45699" rIns="45699" bIns="45699" numCol="1" anchor="t">
              <a:spAutoFit/>
            </a:bodyPr>
            <a:lstStyle/>
            <a:p>
              <a:pPr algn="ctr">
                <a:defRPr b="1" sz="1800" u="sng">
                  <a:latin typeface="Helvetica Neue"/>
                  <a:ea typeface="Helvetica Neue"/>
                  <a:cs typeface="Helvetica Neue"/>
                  <a:sym typeface="Helvetica Neue"/>
                </a:defRPr>
              </a:pPr>
              <a:r>
                <a:t>Satirical Print – J. Gillray</a:t>
              </a:r>
            </a:p>
            <a:p>
              <a:pPr>
                <a:lnSpc>
                  <a:spcPct val="150000"/>
                </a:lnSpc>
                <a:defRPr sz="600">
                  <a:latin typeface="Helvetica Neue"/>
                  <a:ea typeface="Helvetica Neue"/>
                  <a:cs typeface="Helvetica Neue"/>
                  <a:sym typeface="Helvetica Neue"/>
                </a:defRPr>
              </a:pPr>
            </a:p>
            <a:p>
              <a:pPr>
                <a:lnSpc>
                  <a:spcPct val="120000"/>
                </a:lnSpc>
                <a:defRPr sz="1500">
                  <a:latin typeface="Helvetica Neue"/>
                  <a:ea typeface="Helvetica Neue"/>
                  <a:cs typeface="Helvetica Neue"/>
                  <a:sym typeface="Helvetica Neue"/>
                </a:defRPr>
              </a:pPr>
              <a:r>
                <a:t>After his 1796 experiments Edward Jenner began vaccinating patients against smallpox by using cowpox. This was met with mixed acceptance by the public. While Jenner struggled initially to convince patients, by 1800 the practice was spreading. However, not everyone had easy access to a vaccination. Some people could not afford the service, other did not live close enough to anyone who practiced vaccination and some even rejected the practice due to their religious beliefs. Even once the practice became mandatory for children in 1863, parents would refuse to register their newborns to avoid vaccinating them.</a:t>
              </a:r>
            </a:p>
          </p:txBody>
        </p:sp>
        <p:pic>
          <p:nvPicPr>
            <p:cNvPr id="236" name="Picture 7" descr="Picture 7"/>
            <p:cNvPicPr>
              <a:picLocks noChangeAspect="1"/>
            </p:cNvPicPr>
            <p:nvPr/>
          </p:nvPicPr>
          <p:blipFill>
            <a:blip r:embed="rId3">
              <a:extLst/>
            </a:blip>
            <a:stretch>
              <a:fillRect/>
            </a:stretch>
          </p:blipFill>
          <p:spPr>
            <a:xfrm>
              <a:off x="5568472" y="3063936"/>
              <a:ext cx="651623" cy="651623"/>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Arial"/>
        <a:ea typeface="Arial"/>
        <a:cs typeface="Arial"/>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