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Lst>
  <p:sldSz cx="6858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514350" y="1496484"/>
            <a:ext cx="5829300" cy="3183467"/>
          </a:xfrm>
          <a:prstGeom prst="rect">
            <a:avLst/>
          </a:prstGeom>
        </p:spPr>
        <p:txBody>
          <a:bodyPr anchor="b"/>
          <a:lstStyle>
            <a:lvl1pPr algn="ctr">
              <a:defRPr sz="4500"/>
            </a:lvl1pPr>
          </a:lstStyle>
          <a:p>
            <a:pPr/>
            <a:r>
              <a:t>Title Text</a:t>
            </a:r>
          </a:p>
        </p:txBody>
      </p:sp>
      <p:sp>
        <p:nvSpPr>
          <p:cNvPr id="12" name="Body Level One…"/>
          <p:cNvSpPr txBox="1"/>
          <p:nvPr>
            <p:ph type="body" sz="quarter" idx="1"/>
          </p:nvPr>
        </p:nvSpPr>
        <p:spPr>
          <a:xfrm>
            <a:off x="857250" y="4802716"/>
            <a:ext cx="5143500" cy="2207684"/>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467916" y="2279652"/>
            <a:ext cx="5915026" cy="3803650"/>
          </a:xfrm>
          <a:prstGeom prst="rect">
            <a:avLst/>
          </a:prstGeom>
        </p:spPr>
        <p:txBody>
          <a:bodyPr anchor="b"/>
          <a:lstStyle>
            <a:lvl1pPr>
              <a:defRPr sz="4500"/>
            </a:lvl1pPr>
          </a:lstStyle>
          <a:p>
            <a:pPr/>
            <a:r>
              <a:t>Title Text</a:t>
            </a:r>
          </a:p>
        </p:txBody>
      </p:sp>
      <p:sp>
        <p:nvSpPr>
          <p:cNvPr id="30" name="Body Level One…"/>
          <p:cNvSpPr txBox="1"/>
          <p:nvPr>
            <p:ph type="body" sz="quarter" idx="1"/>
          </p:nvPr>
        </p:nvSpPr>
        <p:spPr>
          <a:xfrm>
            <a:off x="467916" y="6119286"/>
            <a:ext cx="5915026" cy="2000250"/>
          </a:xfrm>
          <a:prstGeom prst="rect">
            <a:avLst/>
          </a:prstGeom>
        </p:spPr>
        <p:txBody>
          <a:bodyPr/>
          <a:lstStyle>
            <a:lvl1pPr marL="0" indent="0">
              <a:buSzTx/>
              <a:buFontTx/>
              <a:buNone/>
              <a:defRPr sz="1800"/>
            </a:lvl1pPr>
            <a:lvl2pPr marL="0" indent="342900">
              <a:buSzTx/>
              <a:buFontTx/>
              <a:buNone/>
              <a:defRPr sz="1800"/>
            </a:lvl2pPr>
            <a:lvl3pPr marL="0" indent="685800">
              <a:buSzTx/>
              <a:buFontTx/>
              <a:buNone/>
              <a:defRPr sz="1800"/>
            </a:lvl3pPr>
            <a:lvl4pPr marL="0" indent="1028700">
              <a:buSzTx/>
              <a:buFontTx/>
              <a:buNone/>
              <a:defRPr sz="1800"/>
            </a:lvl4pPr>
            <a:lvl5pPr marL="0" indent="13716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71487" y="2434166"/>
            <a:ext cx="2914651" cy="580178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472381" y="486835"/>
            <a:ext cx="5915026" cy="1767418"/>
          </a:xfrm>
          <a:prstGeom prst="rect">
            <a:avLst/>
          </a:prstGeom>
        </p:spPr>
        <p:txBody>
          <a:bodyPr/>
          <a:lstStyle/>
          <a:p>
            <a:pPr/>
            <a:r>
              <a:t>Title Text</a:t>
            </a:r>
          </a:p>
        </p:txBody>
      </p:sp>
      <p:sp>
        <p:nvSpPr>
          <p:cNvPr id="48" name="Body Level One…"/>
          <p:cNvSpPr txBox="1"/>
          <p:nvPr>
            <p:ph type="body" sz="quarter" idx="1"/>
          </p:nvPr>
        </p:nvSpPr>
        <p:spPr>
          <a:xfrm>
            <a:off x="472381" y="2241550"/>
            <a:ext cx="2901256" cy="1098550"/>
          </a:xfrm>
          <a:prstGeom prst="rect">
            <a:avLst/>
          </a:prstGeom>
        </p:spPr>
        <p:txBody>
          <a:bodyPr anchor="b"/>
          <a:lstStyle>
            <a:lvl1pPr marL="0" indent="0">
              <a:buSzTx/>
              <a:buFontTx/>
              <a:buNone/>
              <a:defRPr b="1" sz="1800"/>
            </a:lvl1pPr>
            <a:lvl2pPr marL="0" indent="342900">
              <a:buSzTx/>
              <a:buFontTx/>
              <a:buNone/>
              <a:defRPr b="1" sz="1800"/>
            </a:lvl2pPr>
            <a:lvl3pPr marL="0" indent="685800">
              <a:buSzTx/>
              <a:buFontTx/>
              <a:buNone/>
              <a:defRPr b="1" sz="1800"/>
            </a:lvl3pPr>
            <a:lvl4pPr marL="0" indent="1028700">
              <a:buSzTx/>
              <a:buFontTx/>
              <a:buNone/>
              <a:defRPr b="1" sz="1800"/>
            </a:lvl4pPr>
            <a:lvl5pPr marL="0" indent="1371600">
              <a:buSzTx/>
              <a:buFontTx/>
              <a:buNone/>
              <a:defRPr b="1" sz="1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3471862" y="2241550"/>
            <a:ext cx="2915544" cy="1098550"/>
          </a:xfrm>
          <a:prstGeom prst="rect">
            <a:avLst/>
          </a:prstGeom>
        </p:spPr>
        <p:txBody>
          <a:bodyPr anchor="b"/>
          <a:lstStyle/>
          <a:p>
            <a:pPr marL="0" indent="0">
              <a:buSzTx/>
              <a:buFontTx/>
              <a:buNone/>
              <a:defRPr b="1" sz="18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72381" y="609600"/>
            <a:ext cx="2211884" cy="2133600"/>
          </a:xfrm>
          <a:prstGeom prst="rect">
            <a:avLst/>
          </a:prstGeom>
        </p:spPr>
        <p:txBody>
          <a:bodyPr anchor="b"/>
          <a:lstStyle>
            <a:lvl1pPr>
              <a:defRPr sz="2400"/>
            </a:lvl1pPr>
          </a:lstStyle>
          <a:p>
            <a:pPr/>
            <a:r>
              <a:t>Title Text</a:t>
            </a:r>
          </a:p>
        </p:txBody>
      </p:sp>
      <p:sp>
        <p:nvSpPr>
          <p:cNvPr id="73" name="Body Level One…"/>
          <p:cNvSpPr txBox="1"/>
          <p:nvPr>
            <p:ph type="body" sz="half" idx="1"/>
          </p:nvPr>
        </p:nvSpPr>
        <p:spPr>
          <a:xfrm>
            <a:off x="2915542" y="1316568"/>
            <a:ext cx="3471864" cy="6498168"/>
          </a:xfrm>
          <a:prstGeom prst="rect">
            <a:avLst/>
          </a:prstGeom>
        </p:spPr>
        <p:txBody>
          <a:bodyPr/>
          <a:lstStyle>
            <a:lvl1pPr>
              <a:defRPr sz="2400"/>
            </a:lvl1pPr>
            <a:lvl2pPr marL="538842" indent="-195942">
              <a:defRPr sz="2400"/>
            </a:lvl2pPr>
            <a:lvl3pPr marL="914400" indent="-228600">
              <a:defRPr sz="2400"/>
            </a:lvl3pPr>
            <a:lvl4pPr marL="1303019" indent="-274319">
              <a:defRPr sz="2400"/>
            </a:lvl4pPr>
            <a:lvl5pPr marL="1645920" indent="-274320">
              <a:defRPr sz="2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472381" y="2743200"/>
            <a:ext cx="2211884" cy="5082117"/>
          </a:xfrm>
          <a:prstGeom prst="rect">
            <a:avLst/>
          </a:prstGeom>
        </p:spPr>
        <p:txBody>
          <a:bodyPr/>
          <a:lstStyle/>
          <a:p>
            <a:pPr marL="0" indent="0">
              <a:buSzTx/>
              <a:buFontTx/>
              <a:buNone/>
              <a:defRPr sz="12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472381" y="609600"/>
            <a:ext cx="2211884" cy="2133600"/>
          </a:xfrm>
          <a:prstGeom prst="rect">
            <a:avLst/>
          </a:prstGeom>
        </p:spPr>
        <p:txBody>
          <a:bodyPr anchor="b"/>
          <a:lstStyle>
            <a:lvl1pPr>
              <a:defRPr sz="2400"/>
            </a:lvl1pPr>
          </a:lstStyle>
          <a:p>
            <a:pPr/>
            <a:r>
              <a:t>Title Text</a:t>
            </a:r>
          </a:p>
        </p:txBody>
      </p:sp>
      <p:sp>
        <p:nvSpPr>
          <p:cNvPr id="83" name="Picture Placeholder 2"/>
          <p:cNvSpPr/>
          <p:nvPr>
            <p:ph type="pic" sz="half" idx="21"/>
          </p:nvPr>
        </p:nvSpPr>
        <p:spPr>
          <a:xfrm>
            <a:off x="2915542" y="1316568"/>
            <a:ext cx="3471864" cy="6498168"/>
          </a:xfrm>
          <a:prstGeom prst="rect">
            <a:avLst/>
          </a:prstGeom>
        </p:spPr>
        <p:txBody>
          <a:bodyPr lIns="91439" rIns="91439">
            <a:noAutofit/>
          </a:bodyPr>
          <a:lstStyle/>
          <a:p>
            <a:pPr/>
          </a:p>
        </p:txBody>
      </p:sp>
      <p:sp>
        <p:nvSpPr>
          <p:cNvPr id="84" name="Body Level One…"/>
          <p:cNvSpPr txBox="1"/>
          <p:nvPr>
            <p:ph type="body" sz="quarter" idx="1"/>
          </p:nvPr>
        </p:nvSpPr>
        <p:spPr>
          <a:xfrm>
            <a:off x="472381" y="2743200"/>
            <a:ext cx="2211884" cy="5082117"/>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71487" y="486835"/>
            <a:ext cx="5915026" cy="176741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71487" y="2434166"/>
            <a:ext cx="5915026" cy="580178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166510" y="8615595"/>
            <a:ext cx="220003" cy="205915"/>
          </a:xfrm>
          <a:prstGeom prst="rect">
            <a:avLst/>
          </a:prstGeom>
          <a:ln w="12700">
            <a:miter lim="400000"/>
          </a:ln>
        </p:spPr>
        <p:txBody>
          <a:bodyPr wrap="none" lIns="45719" rIns="45719" anchor="ctr">
            <a:spAutoFit/>
          </a:bodyPr>
          <a:lstStyle>
            <a:lvl1pPr algn="r">
              <a:defRPr sz="9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5pPr>
      <a:lvl6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b="0" baseline="0" cap="none" i="0" spc="0" strike="noStrike" sz="3300" u="none">
          <a:solidFill>
            <a:srgbClr val="000000"/>
          </a:solidFill>
          <a:uFillTx/>
          <a:latin typeface="Calibri Light"/>
          <a:ea typeface="Calibri Light"/>
          <a:cs typeface="Calibri Light"/>
          <a:sym typeface="Calibri Light"/>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1pPr>
      <a:lvl2pPr marL="542925" marR="0" indent="-200025"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2pPr>
      <a:lvl3pPr marL="925830" marR="0" indent="-240030"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3pPr>
      <a:lvl4pPr marL="13056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4pPr>
      <a:lvl5pPr marL="16485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6" name="Group"/>
          <p:cNvGrpSpPr/>
          <p:nvPr/>
        </p:nvGrpSpPr>
        <p:grpSpPr>
          <a:xfrm>
            <a:off x="8019" y="8353"/>
            <a:ext cx="6857933" cy="9144001"/>
            <a:chOff x="67" y="0"/>
            <a:chExt cx="6857931" cy="9144000"/>
          </a:xfrm>
        </p:grpSpPr>
        <p:pic>
          <p:nvPicPr>
            <p:cNvPr id="94" name="Picture 4" descr="Picture 4"/>
            <p:cNvPicPr>
              <a:picLocks noChangeAspect="1"/>
            </p:cNvPicPr>
            <p:nvPr/>
          </p:nvPicPr>
          <p:blipFill>
            <a:blip r:embed="rId2">
              <a:extLst/>
            </a:blip>
            <a:srcRect l="0" t="0" r="9331" b="0"/>
            <a:stretch>
              <a:fillRect/>
            </a:stretch>
          </p:blipFill>
          <p:spPr>
            <a:xfrm rot="5400000">
              <a:off x="-1142967" y="1143034"/>
              <a:ext cx="9144001" cy="6857932"/>
            </a:xfrm>
            <a:prstGeom prst="rect">
              <a:avLst/>
            </a:prstGeom>
            <a:ln w="12700" cap="flat">
              <a:noFill/>
              <a:miter lim="400000"/>
            </a:ln>
            <a:effectLst/>
          </p:spPr>
        </p:pic>
        <p:pic>
          <p:nvPicPr>
            <p:cNvPr id="95" name="Picture 5" descr="Picture 5"/>
            <p:cNvPicPr>
              <a:picLocks noChangeAspect="1"/>
            </p:cNvPicPr>
            <p:nvPr/>
          </p:nvPicPr>
          <p:blipFill>
            <a:blip r:embed="rId3">
              <a:alphaModFix amt="14564"/>
              <a:extLst/>
            </a:blip>
            <a:srcRect l="0" t="0" r="0" b="0"/>
            <a:stretch>
              <a:fillRect/>
            </a:stretch>
          </p:blipFill>
          <p:spPr>
            <a:xfrm>
              <a:off x="498064" y="1640662"/>
              <a:ext cx="5845837" cy="5845837"/>
            </a:xfrm>
            <a:prstGeom prst="rect">
              <a:avLst/>
            </a:prstGeom>
            <a:ln w="12700" cap="flat">
              <a:noFill/>
              <a:miter lim="400000"/>
            </a:ln>
            <a:effectLst/>
          </p:spPr>
        </p:pic>
      </p:grpSp>
      <p:sp>
        <p:nvSpPr>
          <p:cNvPr id="97" name="Straight Connector 24"/>
          <p:cNvSpPr/>
          <p:nvPr/>
        </p:nvSpPr>
        <p:spPr>
          <a:xfrm>
            <a:off x="191385" y="433866"/>
            <a:ext cx="6432700" cy="1"/>
          </a:xfrm>
          <a:prstGeom prst="line">
            <a:avLst/>
          </a:prstGeom>
          <a:ln w="38100">
            <a:solidFill>
              <a:srgbClr val="000000"/>
            </a:solidFill>
            <a:miter/>
          </a:ln>
        </p:spPr>
        <p:txBody>
          <a:bodyPr lIns="45719" rIns="45719"/>
          <a:lstStyle/>
          <a:p>
            <a:pPr/>
          </a:p>
        </p:txBody>
      </p:sp>
      <p:sp>
        <p:nvSpPr>
          <p:cNvPr id="98" name="TextBox 1"/>
          <p:cNvSpPr txBox="1"/>
          <p:nvPr/>
        </p:nvSpPr>
        <p:spPr>
          <a:xfrm>
            <a:off x="237106" y="59673"/>
            <a:ext cx="2141398" cy="3769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50000"/>
              </a:lnSpc>
              <a:defRPr b="1">
                <a:latin typeface="Helvetica Neue"/>
                <a:ea typeface="Helvetica Neue"/>
                <a:cs typeface="Helvetica Neue"/>
                <a:sym typeface="Helvetica Neue"/>
              </a:defRPr>
            </a:lvl1pPr>
          </a:lstStyle>
          <a:p>
            <a:pPr/>
            <a:r>
              <a:t>Teacher Guide</a:t>
            </a:r>
          </a:p>
        </p:txBody>
      </p:sp>
      <p:sp>
        <p:nvSpPr>
          <p:cNvPr id="99" name="TextBox 12"/>
          <p:cNvSpPr txBox="1"/>
          <p:nvPr/>
        </p:nvSpPr>
        <p:spPr>
          <a:xfrm>
            <a:off x="3942844" y="72373"/>
            <a:ext cx="2763407" cy="3769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50000"/>
              </a:lnSpc>
              <a:defRPr b="1" i="1">
                <a:latin typeface="Helvetica Neue"/>
                <a:ea typeface="Helvetica Neue"/>
                <a:cs typeface="Helvetica Neue"/>
                <a:sym typeface="Helvetica Neue"/>
              </a:defRPr>
            </a:lvl1pPr>
          </a:lstStyle>
          <a:p>
            <a:pPr/>
            <a:r>
              <a:t>“Activity Three”</a:t>
            </a:r>
          </a:p>
        </p:txBody>
      </p:sp>
      <p:sp>
        <p:nvSpPr>
          <p:cNvPr id="100" name="TextBox 2"/>
          <p:cNvSpPr txBox="1"/>
          <p:nvPr/>
        </p:nvSpPr>
        <p:spPr>
          <a:xfrm>
            <a:off x="152760" y="849910"/>
            <a:ext cx="3178686" cy="2986761"/>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defTabSz="685800">
              <a:lnSpc>
                <a:spcPct val="150000"/>
              </a:lnSpc>
              <a:spcBef>
                <a:spcPts val="300"/>
              </a:spcBef>
              <a:defRPr b="1" sz="1200" u="sng">
                <a:latin typeface="Helvetica Neue"/>
                <a:ea typeface="Helvetica Neue"/>
                <a:cs typeface="Helvetica Neue"/>
                <a:sym typeface="Helvetica Neue"/>
              </a:defRPr>
            </a:pPr>
            <a:r>
              <a:t>OVERVIEW</a:t>
            </a:r>
          </a:p>
          <a:p>
            <a:pPr>
              <a:lnSpc>
                <a:spcPct val="150000"/>
              </a:lnSpc>
              <a:spcBef>
                <a:spcPts val="300"/>
              </a:spcBef>
              <a:defRPr sz="1200">
                <a:uFill>
                  <a:solidFill>
                    <a:srgbClr val="000000"/>
                  </a:solidFill>
                </a:uFill>
                <a:latin typeface="Helvetica Neue"/>
                <a:ea typeface="Helvetica Neue"/>
                <a:cs typeface="Helvetica Neue"/>
                <a:sym typeface="Helvetica Neue"/>
              </a:defRPr>
            </a:pPr>
            <a:r>
              <a:t>Students write a diary entry (250 words) from the perspective of someone living through an epidemic of either bubonic plague, cholera or smallpox. Students can examine objects from the box for inspiration. Students are encouraged to draw on their own thoughts and feelings from their experience living through the Coronavirus Pandemic. Students are also encouraged to add illustrations.</a:t>
            </a:r>
          </a:p>
        </p:txBody>
      </p:sp>
      <p:sp>
        <p:nvSpPr>
          <p:cNvPr id="101" name="TextBox 3"/>
          <p:cNvSpPr txBox="1"/>
          <p:nvPr/>
        </p:nvSpPr>
        <p:spPr>
          <a:xfrm>
            <a:off x="3413343" y="845806"/>
            <a:ext cx="3303069" cy="4349673"/>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indent="91439" algn="ctr">
              <a:lnSpc>
                <a:spcPct val="150000"/>
              </a:lnSpc>
              <a:spcBef>
                <a:spcPts val="300"/>
              </a:spcBef>
              <a:defRPr b="1" sz="1200" u="sng">
                <a:latin typeface="Helvetica Neue"/>
                <a:ea typeface="Helvetica Neue"/>
                <a:cs typeface="Helvetica Neue"/>
                <a:sym typeface="Helvetica Neue"/>
              </a:defRPr>
            </a:pPr>
            <a:r>
              <a:t>SUPPLIES, EQUIPMENT &amp; RESOURCES</a:t>
            </a:r>
          </a:p>
          <a:p>
            <a:pPr indent="91439">
              <a:lnSpc>
                <a:spcPct val="150000"/>
              </a:lnSpc>
              <a:spcBef>
                <a:spcPts val="300"/>
              </a:spcBef>
              <a:defRPr b="1" sz="1200">
                <a:latin typeface="Helvetica Neue"/>
                <a:ea typeface="Helvetica Neue"/>
                <a:cs typeface="Helvetica Neue"/>
                <a:sym typeface="Helvetica Neue"/>
              </a:defRPr>
            </a:pPr>
            <a:r>
              <a:t>We Supply</a:t>
            </a:r>
          </a:p>
          <a:p>
            <a:pPr marL="45720" defTabSz="685800">
              <a:lnSpc>
                <a:spcPct val="150000"/>
              </a:lnSpc>
              <a:spcBef>
                <a:spcPts val="300"/>
              </a:spcBef>
              <a:buSzPct val="100000"/>
              <a:buFont typeface="Arial"/>
              <a:buChar char="•"/>
              <a:defRPr sz="1200">
                <a:latin typeface="Helvetica Neue"/>
                <a:ea typeface="Helvetica Neue"/>
                <a:cs typeface="Helvetica Neue"/>
                <a:sym typeface="Helvetica Neue"/>
              </a:defRPr>
            </a:pPr>
            <a:r>
              <a:t> Images marked with a YELLOW icon on the label from the felt folder titled RCPE ARCHIVE. See below for a complete list.</a:t>
            </a:r>
          </a:p>
          <a:p>
            <a:pPr marL="45720" defTabSz="685800">
              <a:lnSpc>
                <a:spcPct val="150000"/>
              </a:lnSpc>
              <a:spcBef>
                <a:spcPts val="300"/>
              </a:spcBef>
              <a:buSzPct val="100000"/>
              <a:buFont typeface="Arial"/>
              <a:buChar char="•"/>
              <a:defRPr sz="1200">
                <a:latin typeface="Helvetica Neue"/>
                <a:ea typeface="Helvetica Neue"/>
                <a:cs typeface="Helvetica Neue"/>
                <a:sym typeface="Helvetica Neue"/>
              </a:defRPr>
            </a:pPr>
            <a:r>
              <a:t> Objects from the box marked with a YELLOW icon on their individual interpretation cards. See below for a complete list.</a:t>
            </a:r>
          </a:p>
          <a:p>
            <a:pPr marL="45720" defTabSz="685800">
              <a:lnSpc>
                <a:spcPct val="150000"/>
              </a:lnSpc>
              <a:spcBef>
                <a:spcPts val="300"/>
              </a:spcBef>
              <a:buSzPct val="100000"/>
              <a:buFont typeface="Arial"/>
              <a:buChar char="•"/>
              <a:defRPr sz="1200">
                <a:latin typeface="Helvetica Neue"/>
                <a:ea typeface="Helvetica Neue"/>
                <a:cs typeface="Helvetica Neue"/>
                <a:sym typeface="Helvetica Neue"/>
              </a:defRPr>
            </a:pPr>
            <a:r>
              <a:t> The folder titled “Activity THREE” found in the felt folder titled RCPE ACTIVITIES.</a:t>
            </a:r>
          </a:p>
          <a:p>
            <a:pPr indent="91439">
              <a:lnSpc>
                <a:spcPct val="150000"/>
              </a:lnSpc>
              <a:spcBef>
                <a:spcPts val="300"/>
              </a:spcBef>
              <a:defRPr b="1" sz="1200">
                <a:latin typeface="Helvetica Neue"/>
                <a:ea typeface="Helvetica Neue"/>
                <a:cs typeface="Helvetica Neue"/>
                <a:sym typeface="Helvetica Neue"/>
              </a:defRPr>
            </a:pPr>
            <a:r>
              <a:t>We Will Ask You To: </a:t>
            </a:r>
          </a:p>
          <a:p>
            <a:pPr marL="164632" indent="-130342">
              <a:lnSpc>
                <a:spcPct val="150000"/>
              </a:lnSpc>
              <a:spcBef>
                <a:spcPts val="300"/>
              </a:spcBef>
              <a:buSzPct val="100000"/>
              <a:buChar char="•"/>
              <a:defRPr sz="1200">
                <a:latin typeface="Helvetica Neue"/>
                <a:ea typeface="Helvetica Neue"/>
                <a:cs typeface="Helvetica Neue"/>
                <a:sym typeface="Helvetica Neue"/>
              </a:defRPr>
            </a:pPr>
            <a:r>
              <a:t>Have a timer</a:t>
            </a:r>
          </a:p>
          <a:p>
            <a:pPr marL="164632" indent="-130342">
              <a:lnSpc>
                <a:spcPct val="150000"/>
              </a:lnSpc>
              <a:spcBef>
                <a:spcPts val="300"/>
              </a:spcBef>
              <a:buSzPct val="100000"/>
              <a:buChar char="•"/>
              <a:defRPr sz="1200">
                <a:latin typeface="Helvetica Neue"/>
                <a:ea typeface="Helvetica Neue"/>
                <a:cs typeface="Helvetica Neue"/>
                <a:sym typeface="Helvetica Neue"/>
              </a:defRPr>
            </a:pPr>
            <a:r>
              <a:t>Supply pencils</a:t>
            </a:r>
          </a:p>
          <a:p>
            <a:pPr marL="164632" indent="-130342">
              <a:lnSpc>
                <a:spcPct val="150000"/>
              </a:lnSpc>
              <a:spcBef>
                <a:spcPts val="300"/>
              </a:spcBef>
              <a:buSzPct val="100000"/>
              <a:buChar char="•"/>
              <a:defRPr sz="1200">
                <a:latin typeface="Helvetica Neue"/>
                <a:ea typeface="Helvetica Neue"/>
                <a:cs typeface="Helvetica Neue"/>
                <a:sym typeface="Helvetica Neue"/>
              </a:defRPr>
            </a:pPr>
            <a:r>
              <a:t>Print the worksheet provided in the activities folder</a:t>
            </a:r>
          </a:p>
        </p:txBody>
      </p:sp>
      <p:grpSp>
        <p:nvGrpSpPr>
          <p:cNvPr id="104" name="Group"/>
          <p:cNvGrpSpPr/>
          <p:nvPr/>
        </p:nvGrpSpPr>
        <p:grpSpPr>
          <a:xfrm>
            <a:off x="3024443" y="61627"/>
            <a:ext cx="766584" cy="744480"/>
            <a:chOff x="0" y="0"/>
            <a:chExt cx="766582" cy="744478"/>
          </a:xfrm>
        </p:grpSpPr>
        <p:sp>
          <p:nvSpPr>
            <p:cNvPr id="102" name="Oval"/>
            <p:cNvSpPr/>
            <p:nvPr/>
          </p:nvSpPr>
          <p:spPr>
            <a:xfrm>
              <a:off x="0" y="0"/>
              <a:ext cx="766583" cy="744479"/>
            </a:xfrm>
            <a:prstGeom prst="ellipse">
              <a:avLst/>
            </a:prstGeom>
            <a:solidFill>
              <a:schemeClr val="accent4">
                <a:lumOff val="12500"/>
              </a:schemeClr>
            </a:solidFill>
            <a:ln w="6350" cap="flat">
              <a:solidFill>
                <a:schemeClr val="accent4"/>
              </a:solidFill>
              <a:prstDash val="solid"/>
              <a:miter lim="800000"/>
            </a:ln>
            <a:effectLst/>
          </p:spPr>
          <p:txBody>
            <a:bodyPr wrap="square" lIns="45719" tIns="45719" rIns="45719" bIns="45719" numCol="1" anchor="ctr">
              <a:noAutofit/>
            </a:bodyPr>
            <a:lstStyle/>
            <a:p>
              <a:pPr defTabSz="914400"/>
            </a:p>
          </p:txBody>
        </p:sp>
        <p:pic>
          <p:nvPicPr>
            <p:cNvPr id="103" name="RCPE_MIB.png" descr="RCPE_MIB.png"/>
            <p:cNvPicPr>
              <a:picLocks noChangeAspect="1"/>
            </p:cNvPicPr>
            <p:nvPr/>
          </p:nvPicPr>
          <p:blipFill>
            <a:blip r:embed="rId4">
              <a:extLst/>
            </a:blip>
            <a:stretch>
              <a:fillRect/>
            </a:stretch>
          </p:blipFill>
          <p:spPr>
            <a:xfrm>
              <a:off x="11051" y="0"/>
              <a:ext cx="744480" cy="744479"/>
            </a:xfrm>
            <a:prstGeom prst="rect">
              <a:avLst/>
            </a:prstGeom>
            <a:ln w="12700" cap="flat">
              <a:noFill/>
              <a:miter lim="400000"/>
            </a:ln>
            <a:effectLst/>
          </p:spPr>
        </p:pic>
      </p:grpSp>
      <p:sp>
        <p:nvSpPr>
          <p:cNvPr id="105" name="From the Felt Folder Labeled as ARCHIVES…"/>
          <p:cNvSpPr txBox="1"/>
          <p:nvPr/>
        </p:nvSpPr>
        <p:spPr>
          <a:xfrm>
            <a:off x="3412035" y="5270103"/>
            <a:ext cx="3303069" cy="3253461"/>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defTabSz="685800">
              <a:lnSpc>
                <a:spcPct val="150000"/>
              </a:lnSpc>
              <a:spcBef>
                <a:spcPts val="300"/>
              </a:spcBef>
              <a:defRPr sz="1200">
                <a:latin typeface="Helvetica Neue"/>
                <a:ea typeface="Helvetica Neue"/>
                <a:cs typeface="Helvetica Neue"/>
                <a:sym typeface="Helvetica Neue"/>
              </a:defRPr>
            </a:pPr>
            <a:r>
              <a:rPr b="1" u="sng"/>
              <a:t>From the Felt Folder Labeled as ARCHIVES</a:t>
            </a:r>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t> Dr Snow Print and Map</a:t>
            </a:r>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t> Satirical Print – John Leech</a:t>
            </a:r>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t> Lady Mary Wortley Montagu Portrait</a:t>
            </a:r>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t> Ivory Points</a:t>
            </a:r>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t> Cowpox Medical Illustration - Edward Jenner</a:t>
            </a:r>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t> Satirical Print “The Wonderful Effects of the New Inoculation!” – J. Gillray</a:t>
            </a:r>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t> Smallpox Vaccine</a:t>
            </a:r>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t> Inchcolm Island </a:t>
            </a:r>
          </a:p>
        </p:txBody>
      </p:sp>
      <p:grpSp>
        <p:nvGrpSpPr>
          <p:cNvPr id="108" name="Group"/>
          <p:cNvGrpSpPr/>
          <p:nvPr/>
        </p:nvGrpSpPr>
        <p:grpSpPr>
          <a:xfrm>
            <a:off x="1087125" y="6788735"/>
            <a:ext cx="1309957" cy="1272185"/>
            <a:chOff x="0" y="0"/>
            <a:chExt cx="1309955" cy="1272183"/>
          </a:xfrm>
        </p:grpSpPr>
        <p:sp>
          <p:nvSpPr>
            <p:cNvPr id="106" name="Oval"/>
            <p:cNvSpPr/>
            <p:nvPr/>
          </p:nvSpPr>
          <p:spPr>
            <a:xfrm>
              <a:off x="0" y="0"/>
              <a:ext cx="1309956" cy="1272184"/>
            </a:xfrm>
            <a:prstGeom prst="ellipse">
              <a:avLst/>
            </a:prstGeom>
            <a:solidFill>
              <a:schemeClr val="accent4">
                <a:lumOff val="12500"/>
              </a:schemeClr>
            </a:solidFill>
            <a:ln w="6350" cap="flat">
              <a:solidFill>
                <a:schemeClr val="accent4"/>
              </a:solidFill>
              <a:prstDash val="solid"/>
              <a:miter lim="800000"/>
            </a:ln>
            <a:effectLst/>
          </p:spPr>
          <p:txBody>
            <a:bodyPr wrap="square" lIns="45719" tIns="45719" rIns="45719" bIns="45719" numCol="1" anchor="ctr">
              <a:noAutofit/>
            </a:bodyPr>
            <a:lstStyle/>
            <a:p>
              <a:pPr defTabSz="914400"/>
            </a:p>
          </p:txBody>
        </p:sp>
        <p:pic>
          <p:nvPicPr>
            <p:cNvPr id="107" name="RCPE_MIB.png" descr="RCPE_MIB.png"/>
            <p:cNvPicPr>
              <a:picLocks noChangeAspect="1"/>
            </p:cNvPicPr>
            <p:nvPr/>
          </p:nvPicPr>
          <p:blipFill>
            <a:blip r:embed="rId4">
              <a:extLst/>
            </a:blip>
            <a:stretch>
              <a:fillRect/>
            </a:stretch>
          </p:blipFill>
          <p:spPr>
            <a:xfrm>
              <a:off x="18885" y="0"/>
              <a:ext cx="1272185" cy="1272184"/>
            </a:xfrm>
            <a:prstGeom prst="rect">
              <a:avLst/>
            </a:prstGeom>
            <a:ln w="12700" cap="flat">
              <a:noFill/>
              <a:miter lim="400000"/>
            </a:ln>
            <a:effectLst/>
          </p:spPr>
        </p:pic>
      </p:grpSp>
      <p:sp>
        <p:nvSpPr>
          <p:cNvPr id="109" name="Look for THIS COLOUR…"/>
          <p:cNvSpPr txBox="1"/>
          <p:nvPr/>
        </p:nvSpPr>
        <p:spPr>
          <a:xfrm>
            <a:off x="536816" y="8126495"/>
            <a:ext cx="2410575" cy="6585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200">
                <a:latin typeface="Helvetica Neue"/>
                <a:ea typeface="Helvetica Neue"/>
                <a:cs typeface="Helvetica Neue"/>
                <a:sym typeface="Helvetica Neue"/>
              </a:defRPr>
            </a:pPr>
            <a:r>
              <a:rPr b="1"/>
              <a:t>Look for THIS COLOUR </a:t>
            </a:r>
            <a:endParaRPr b="1"/>
          </a:p>
          <a:p>
            <a:pPr algn="ctr">
              <a:defRPr sz="1200">
                <a:latin typeface="Helvetica Neue"/>
                <a:ea typeface="Helvetica Neue"/>
                <a:cs typeface="Helvetica Neue"/>
                <a:sym typeface="Helvetica Neue"/>
              </a:defRPr>
            </a:pPr>
            <a:r>
              <a:rPr b="1"/>
              <a:t>on the labels of the objects </a:t>
            </a:r>
            <a:endParaRPr b="1"/>
          </a:p>
          <a:p>
            <a:pPr algn="ctr">
              <a:defRPr sz="1200">
                <a:latin typeface="Helvetica Neue"/>
                <a:ea typeface="Helvetica Neue"/>
                <a:cs typeface="Helvetica Neue"/>
                <a:sym typeface="Helvetica Neue"/>
              </a:defRPr>
            </a:pPr>
            <a:r>
              <a:rPr b="1"/>
              <a:t>and archives in the box. </a:t>
            </a:r>
          </a:p>
        </p:txBody>
      </p:sp>
      <p:sp>
        <p:nvSpPr>
          <p:cNvPr id="110" name="They will be used in this activity."/>
          <p:cNvSpPr txBox="1"/>
          <p:nvPr/>
        </p:nvSpPr>
        <p:spPr>
          <a:xfrm>
            <a:off x="527602" y="8709524"/>
            <a:ext cx="2429003" cy="27752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120000"/>
              </a:lnSpc>
              <a:defRPr b="1" sz="1200">
                <a:latin typeface="Helvetica Neue"/>
                <a:ea typeface="Helvetica Neue"/>
                <a:cs typeface="Helvetica Neue"/>
                <a:sym typeface="Helvetica Neue"/>
              </a:defRPr>
            </a:lvl1pPr>
          </a:lstStyle>
          <a:p>
            <a:pPr/>
            <a:r>
              <a:t>They will be used in this activity.</a:t>
            </a:r>
          </a:p>
        </p:txBody>
      </p:sp>
      <p:sp>
        <p:nvSpPr>
          <p:cNvPr id="111" name="From the Box…"/>
          <p:cNvSpPr txBox="1"/>
          <p:nvPr/>
        </p:nvSpPr>
        <p:spPr>
          <a:xfrm>
            <a:off x="152760" y="3989305"/>
            <a:ext cx="3178686" cy="2724329"/>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defTabSz="685800">
              <a:lnSpc>
                <a:spcPct val="150000"/>
              </a:lnSpc>
              <a:spcBef>
                <a:spcPts val="300"/>
              </a:spcBef>
              <a:defRPr sz="1200">
                <a:latin typeface="Helvetica Neue"/>
                <a:ea typeface="Helvetica Neue"/>
                <a:cs typeface="Helvetica Neue"/>
                <a:sym typeface="Helvetica Neue"/>
              </a:defRPr>
            </a:pPr>
            <a:r>
              <a:rPr b="1" u="sng"/>
              <a:t>From the Box</a:t>
            </a:r>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t> Syringe</a:t>
            </a:r>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t> Charcoal</a:t>
            </a:r>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t> Lancet</a:t>
            </a:r>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t> Heather:</a:t>
            </a:r>
            <a:r>
              <a:rPr i="1"/>
              <a:t> Calluna Vulgaris</a:t>
            </a:r>
            <a:endParaRPr i="1"/>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rPr i="1"/>
              <a:t> </a:t>
            </a:r>
            <a:r>
              <a:t>Rosemary: </a:t>
            </a:r>
            <a:r>
              <a:rPr i="1"/>
              <a:t>Salvia Rosmarinus</a:t>
            </a:r>
            <a:endParaRPr i="1"/>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rPr i="1"/>
              <a:t> </a:t>
            </a:r>
            <a:r>
              <a:t>Flax Fibre: </a:t>
            </a:r>
            <a:r>
              <a:rPr i="1"/>
              <a:t>Linum Usitatissimum</a:t>
            </a:r>
            <a:endParaRPr i="1"/>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rPr i="1"/>
              <a:t> </a:t>
            </a:r>
            <a:r>
              <a:t>Plague Mask </a:t>
            </a:r>
          </a:p>
          <a:p>
            <a:pPr marL="120315" indent="-120315" defTabSz="685800">
              <a:lnSpc>
                <a:spcPct val="150000"/>
              </a:lnSpc>
              <a:spcBef>
                <a:spcPts val="300"/>
              </a:spcBef>
              <a:buSzPct val="100000"/>
              <a:buChar char="•"/>
              <a:defRPr sz="1200">
                <a:latin typeface="Helvetica Neue"/>
                <a:ea typeface="Helvetica Neue"/>
                <a:cs typeface="Helvetica Neue"/>
                <a:sym typeface="Helvetica Neue"/>
              </a:defRPr>
            </a:pPr>
            <a:r>
              <a:t> Juniper Berries: </a:t>
            </a:r>
            <a:r>
              <a:rPr i="1"/>
              <a:t>Juniperus Communis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5" name="Group"/>
          <p:cNvGrpSpPr/>
          <p:nvPr/>
        </p:nvGrpSpPr>
        <p:grpSpPr>
          <a:xfrm>
            <a:off x="3045" y="0"/>
            <a:ext cx="6857933" cy="9144001"/>
            <a:chOff x="67" y="0"/>
            <a:chExt cx="6857931" cy="9144000"/>
          </a:xfrm>
        </p:grpSpPr>
        <p:pic>
          <p:nvPicPr>
            <p:cNvPr id="113" name="Picture 4" descr="Picture 4"/>
            <p:cNvPicPr>
              <a:picLocks noChangeAspect="1"/>
            </p:cNvPicPr>
            <p:nvPr/>
          </p:nvPicPr>
          <p:blipFill>
            <a:blip r:embed="rId2">
              <a:extLst/>
            </a:blip>
            <a:srcRect l="0" t="0" r="9331" b="0"/>
            <a:stretch>
              <a:fillRect/>
            </a:stretch>
          </p:blipFill>
          <p:spPr>
            <a:xfrm rot="5400000">
              <a:off x="-1142967" y="1143034"/>
              <a:ext cx="9144001" cy="6857932"/>
            </a:xfrm>
            <a:prstGeom prst="rect">
              <a:avLst/>
            </a:prstGeom>
            <a:ln w="12700" cap="flat">
              <a:noFill/>
              <a:miter lim="400000"/>
            </a:ln>
            <a:effectLst/>
          </p:spPr>
        </p:pic>
        <p:pic>
          <p:nvPicPr>
            <p:cNvPr id="114" name="Picture 5" descr="Picture 5"/>
            <p:cNvPicPr>
              <a:picLocks noChangeAspect="1"/>
            </p:cNvPicPr>
            <p:nvPr/>
          </p:nvPicPr>
          <p:blipFill>
            <a:blip r:embed="rId3">
              <a:alphaModFix amt="15036"/>
              <a:extLst/>
            </a:blip>
            <a:stretch>
              <a:fillRect/>
            </a:stretch>
          </p:blipFill>
          <p:spPr>
            <a:xfrm>
              <a:off x="556265" y="1649081"/>
              <a:ext cx="5845837" cy="5845838"/>
            </a:xfrm>
            <a:prstGeom prst="rect">
              <a:avLst/>
            </a:prstGeom>
            <a:ln w="12700" cap="flat">
              <a:noFill/>
              <a:miter lim="400000"/>
            </a:ln>
            <a:effectLst/>
          </p:spPr>
        </p:pic>
      </p:grpSp>
      <p:sp>
        <p:nvSpPr>
          <p:cNvPr id="116" name="TextBox 11"/>
          <p:cNvSpPr txBox="1"/>
          <p:nvPr/>
        </p:nvSpPr>
        <p:spPr>
          <a:xfrm>
            <a:off x="153895" y="202741"/>
            <a:ext cx="6550209" cy="3029752"/>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indent="91439" algn="ctr" defTabSz="685800">
              <a:lnSpc>
                <a:spcPct val="150000"/>
              </a:lnSpc>
              <a:spcBef>
                <a:spcPts val="300"/>
              </a:spcBef>
              <a:defRPr b="1" sz="1300" u="sng">
                <a:latin typeface="Helvetica Neue"/>
                <a:ea typeface="Helvetica Neue"/>
                <a:cs typeface="Helvetica Neue"/>
                <a:sym typeface="Helvetica Neue"/>
              </a:defRPr>
            </a:pPr>
            <a:r>
              <a:t>BEFORE CLASS</a:t>
            </a:r>
          </a:p>
          <a:p>
            <a:pPr marL="457200" indent="-228600">
              <a:lnSpc>
                <a:spcPct val="150000"/>
              </a:lnSpc>
              <a:spcBef>
                <a:spcPts val="300"/>
              </a:spcBef>
              <a:buSzPct val="100000"/>
              <a:buAutoNum type="arabicPeriod" startAt="1"/>
              <a:tabLst>
                <a:tab pos="457200" algn="l"/>
              </a:tabLst>
              <a:defRPr sz="1200">
                <a:uFill>
                  <a:solidFill>
                    <a:srgbClr val="000000"/>
                  </a:solidFill>
                </a:uFill>
                <a:latin typeface="Helvetica Neue"/>
                <a:ea typeface="Helvetica Neue"/>
                <a:cs typeface="Helvetica Neue"/>
                <a:sym typeface="Helvetica Neue"/>
              </a:defRPr>
            </a:pPr>
            <a:r>
              <a:t>Clear three workstations in the classroom.</a:t>
            </a:r>
          </a:p>
          <a:p>
            <a:pPr marL="457200" indent="-228600">
              <a:lnSpc>
                <a:spcPct val="150000"/>
              </a:lnSpc>
              <a:spcBef>
                <a:spcPts val="300"/>
              </a:spcBef>
              <a:buSzPct val="100000"/>
              <a:buAutoNum type="arabicPeriod" startAt="1"/>
              <a:tabLst>
                <a:tab pos="457200" algn="l"/>
              </a:tabLst>
              <a:defRPr sz="1200">
                <a:uFill>
                  <a:solidFill>
                    <a:srgbClr val="000000"/>
                  </a:solidFill>
                </a:uFill>
                <a:latin typeface="Helvetica Neue"/>
                <a:ea typeface="Helvetica Neue"/>
                <a:cs typeface="Helvetica Neue"/>
                <a:sym typeface="Helvetica Neue"/>
              </a:defRPr>
            </a:pPr>
            <a:r>
              <a:t>Divide the objects and archives by infectious disease. To streamline the grouping, The objects and archives are labeled in one of three ways: “Station A,” “Station B,” or “Station D” in the bottom right hand corner of the information cards. Disregard objects and labels that show “Station C” as they relate the the COVID pandemic, and will be used in another activity. You will want to group the archives by their station labels. </a:t>
            </a:r>
          </a:p>
          <a:p>
            <a:pPr lvl="2" defTabSz="685800">
              <a:lnSpc>
                <a:spcPct val="110000"/>
              </a:lnSpc>
              <a:spcBef>
                <a:spcPts val="300"/>
              </a:spcBef>
              <a:defRPr sz="1200">
                <a:latin typeface="Helvetica Neue"/>
                <a:ea typeface="Helvetica Neue"/>
                <a:cs typeface="Helvetica Neue"/>
                <a:sym typeface="Helvetica Neue"/>
              </a:defRPr>
            </a:pPr>
            <a:r>
              <a:rPr b="1"/>
              <a:t>STATION A IS</a:t>
            </a:r>
            <a:r>
              <a:t>: </a:t>
            </a:r>
            <a:r>
              <a:rPr i="1"/>
              <a:t>The PLAGUE</a:t>
            </a:r>
          </a:p>
          <a:p>
            <a:pPr lvl="2" defTabSz="685800">
              <a:lnSpc>
                <a:spcPct val="110000"/>
              </a:lnSpc>
              <a:spcBef>
                <a:spcPts val="300"/>
              </a:spcBef>
              <a:defRPr sz="1200">
                <a:latin typeface="Helvetica Neue"/>
                <a:ea typeface="Helvetica Neue"/>
                <a:cs typeface="Helvetica Neue"/>
                <a:sym typeface="Helvetica Neue"/>
              </a:defRPr>
            </a:pPr>
            <a:r>
              <a:rPr b="1"/>
              <a:t>STATION B IS</a:t>
            </a:r>
            <a:r>
              <a:t>: </a:t>
            </a:r>
            <a:r>
              <a:rPr i="1"/>
              <a:t>CHOLERA</a:t>
            </a:r>
          </a:p>
          <a:p>
            <a:pPr lvl="2" defTabSz="685800">
              <a:lnSpc>
                <a:spcPct val="110000"/>
              </a:lnSpc>
              <a:spcBef>
                <a:spcPts val="300"/>
              </a:spcBef>
              <a:defRPr sz="1200">
                <a:latin typeface="Helvetica Neue"/>
                <a:ea typeface="Helvetica Neue"/>
                <a:cs typeface="Helvetica Neue"/>
                <a:sym typeface="Helvetica Neue"/>
              </a:defRPr>
            </a:pPr>
            <a:r>
              <a:rPr b="1"/>
              <a:t>STATION D IS:</a:t>
            </a:r>
            <a:r>
              <a:t> </a:t>
            </a:r>
            <a:r>
              <a:rPr i="1"/>
              <a:t>SMALLPOX</a:t>
            </a:r>
            <a:endParaRPr i="1"/>
          </a:p>
          <a:p>
            <a:pPr marL="365759" indent="-228600" defTabSz="685800">
              <a:lnSpc>
                <a:spcPct val="150000"/>
              </a:lnSpc>
              <a:spcBef>
                <a:spcPts val="300"/>
              </a:spcBef>
              <a:buSzPct val="100000"/>
              <a:buAutoNum type="arabicPeriod" startAt="3"/>
              <a:defRPr sz="1200">
                <a:latin typeface="Helvetica Neue"/>
                <a:ea typeface="Helvetica Neue"/>
                <a:cs typeface="Helvetica Neue"/>
                <a:sym typeface="Helvetica Neue"/>
              </a:defRPr>
            </a:pPr>
            <a:r>
              <a:t>Be sure to place the information cards with the objects and archives.</a:t>
            </a:r>
          </a:p>
        </p:txBody>
      </p:sp>
      <p:sp>
        <p:nvSpPr>
          <p:cNvPr id="117" name="TextBox 1"/>
          <p:cNvSpPr txBox="1"/>
          <p:nvPr/>
        </p:nvSpPr>
        <p:spPr>
          <a:xfrm>
            <a:off x="155463" y="3380219"/>
            <a:ext cx="6547074" cy="2402428"/>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indent="91439" algn="ctr" defTabSz="685800">
              <a:lnSpc>
                <a:spcPct val="150000"/>
              </a:lnSpc>
              <a:spcBef>
                <a:spcPts val="300"/>
              </a:spcBef>
              <a:defRPr b="1" sz="1300" u="sng">
                <a:latin typeface="Helvetica Neue"/>
                <a:ea typeface="Helvetica Neue"/>
                <a:cs typeface="Helvetica Neue"/>
                <a:sym typeface="Helvetica Neue"/>
              </a:defRPr>
            </a:pPr>
            <a:r>
              <a:t>INTRODUCTION AND INSTRUCTION</a:t>
            </a:r>
          </a:p>
          <a:p>
            <a:pPr marL="457200" indent="-228600">
              <a:lnSpc>
                <a:spcPct val="150000"/>
              </a:lnSpc>
              <a:spcBef>
                <a:spcPts val="300"/>
              </a:spcBef>
              <a:buSzPct val="100000"/>
              <a:buAutoNum type="arabicPeriod" startAt="4"/>
              <a:tabLst>
                <a:tab pos="457200" algn="l"/>
              </a:tabLst>
              <a:defRPr sz="1200">
                <a:uFill>
                  <a:solidFill>
                    <a:srgbClr val="000000"/>
                  </a:solidFill>
                </a:uFill>
                <a:latin typeface="Helvetica Neue"/>
                <a:ea typeface="Helvetica Neue"/>
                <a:cs typeface="Helvetica Neue"/>
                <a:sym typeface="Helvetica Neue"/>
              </a:defRPr>
            </a:pPr>
            <a:r>
              <a:t>Divide the class into three groups.</a:t>
            </a:r>
          </a:p>
          <a:p>
            <a:pPr marL="457200" indent="-228600">
              <a:lnSpc>
                <a:spcPct val="150000"/>
              </a:lnSpc>
              <a:spcBef>
                <a:spcPts val="300"/>
              </a:spcBef>
              <a:buSzPct val="100000"/>
              <a:buAutoNum type="arabicPeriod" startAt="4"/>
              <a:tabLst>
                <a:tab pos="457200" algn="l"/>
              </a:tabLst>
              <a:defRPr sz="1200">
                <a:uFill>
                  <a:solidFill>
                    <a:srgbClr val="000000"/>
                  </a:solidFill>
                </a:uFill>
                <a:latin typeface="Helvetica Neue"/>
                <a:ea typeface="Helvetica Neue"/>
                <a:cs typeface="Helvetica Neue"/>
                <a:sym typeface="Helvetica Neue"/>
              </a:defRPr>
            </a:pPr>
            <a:r>
              <a:t>Give the students the worksheet and a biography card and timeline. They will role play as this person when they look at the various objects. </a:t>
            </a:r>
          </a:p>
          <a:p>
            <a:pPr marL="457200" indent="-228600">
              <a:lnSpc>
                <a:spcPct val="150000"/>
              </a:lnSpc>
              <a:spcBef>
                <a:spcPts val="300"/>
              </a:spcBef>
              <a:buSzPct val="100000"/>
              <a:buAutoNum type="arabicPeriod" startAt="4"/>
              <a:tabLst>
                <a:tab pos="457200" algn="l"/>
              </a:tabLst>
              <a:defRPr sz="1200">
                <a:uFill>
                  <a:solidFill>
                    <a:srgbClr val="000000"/>
                  </a:solidFill>
                </a:uFill>
                <a:latin typeface="Helvetica Neue"/>
                <a:ea typeface="Helvetica Neue"/>
                <a:cs typeface="Helvetica Neue"/>
                <a:sym typeface="Helvetica Neue"/>
              </a:defRPr>
            </a:pPr>
            <a:r>
              <a:t>Have the students prepare pencils and paper</a:t>
            </a:r>
          </a:p>
          <a:p>
            <a:pPr marL="457200" indent="-228600">
              <a:lnSpc>
                <a:spcPct val="150000"/>
              </a:lnSpc>
              <a:spcBef>
                <a:spcPts val="300"/>
              </a:spcBef>
              <a:buSzPct val="100000"/>
              <a:buAutoNum type="arabicPeriod" startAt="4"/>
              <a:tabLst>
                <a:tab pos="457200" algn="l"/>
              </a:tabLst>
              <a:defRPr sz="1200">
                <a:uFill>
                  <a:solidFill>
                    <a:srgbClr val="000000"/>
                  </a:solidFill>
                </a:uFill>
                <a:latin typeface="Helvetica Neue"/>
                <a:ea typeface="Helvetica Neue"/>
                <a:cs typeface="Helvetica Neue"/>
                <a:sym typeface="Helvetica Neue"/>
              </a:defRPr>
            </a:pPr>
            <a:r>
              <a:t>Assign each group a workstation</a:t>
            </a:r>
            <a:r>
              <a:t> </a:t>
            </a:r>
          </a:p>
          <a:p>
            <a:pPr marL="457200" indent="-228600">
              <a:lnSpc>
                <a:spcPct val="150000"/>
              </a:lnSpc>
              <a:spcBef>
                <a:spcPts val="300"/>
              </a:spcBef>
              <a:buSzPct val="100000"/>
              <a:buAutoNum type="arabicPeriod" startAt="4"/>
              <a:tabLst>
                <a:tab pos="457200" algn="l"/>
              </a:tabLst>
              <a:defRPr sz="1200">
                <a:uFill>
                  <a:solidFill>
                    <a:srgbClr val="000000"/>
                  </a:solidFill>
                </a:uFill>
                <a:latin typeface="Helvetica Neue"/>
                <a:ea typeface="Helvetica Neue"/>
                <a:cs typeface="Helvetica Neue"/>
                <a:sym typeface="Helvetica Neue"/>
              </a:defRPr>
            </a:pPr>
            <a:r>
              <a:t>Set up a timer for 10 minutes</a:t>
            </a:r>
          </a:p>
          <a:p>
            <a:pPr marL="457200" indent="-228600">
              <a:lnSpc>
                <a:spcPct val="150000"/>
              </a:lnSpc>
              <a:spcBef>
                <a:spcPts val="300"/>
              </a:spcBef>
              <a:buSzPct val="100000"/>
              <a:buAutoNum type="arabicPeriod" startAt="4"/>
              <a:tabLst>
                <a:tab pos="457200" algn="l"/>
              </a:tabLst>
              <a:defRPr sz="1200">
                <a:uFill>
                  <a:solidFill>
                    <a:srgbClr val="000000"/>
                  </a:solidFill>
                </a:uFill>
                <a:latin typeface="Helvetica Neue"/>
                <a:ea typeface="Helvetica Neue"/>
                <a:cs typeface="Helvetica Neue"/>
                <a:sym typeface="Helvetica Neue"/>
              </a:defRPr>
            </a:pPr>
            <a:r>
              <a:t>Remind students they should explore the objects and archives for inspiration.</a:t>
            </a:r>
            <a:r>
              <a:t> </a:t>
            </a:r>
          </a:p>
        </p:txBody>
      </p:sp>
      <p:sp>
        <p:nvSpPr>
          <p:cNvPr id="118" name="TextBox 8"/>
          <p:cNvSpPr txBox="1"/>
          <p:nvPr/>
        </p:nvSpPr>
        <p:spPr>
          <a:xfrm>
            <a:off x="160553" y="5930373"/>
            <a:ext cx="6536894" cy="2969661"/>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indent="91439" algn="ctr" defTabSz="685800">
              <a:lnSpc>
                <a:spcPct val="150000"/>
              </a:lnSpc>
              <a:spcBef>
                <a:spcPts val="300"/>
              </a:spcBef>
              <a:defRPr b="1" sz="1300" u="sng">
                <a:latin typeface="Helvetica Neue"/>
                <a:ea typeface="Helvetica Neue"/>
                <a:cs typeface="Helvetica Neue"/>
                <a:sym typeface="Helvetica Neue"/>
              </a:defRPr>
            </a:pPr>
            <a:r>
              <a:t>SHARING AND DOING</a:t>
            </a:r>
          </a:p>
          <a:p>
            <a:pPr marL="457200" indent="-228600">
              <a:lnSpc>
                <a:spcPct val="150000"/>
              </a:lnSpc>
              <a:spcBef>
                <a:spcPts val="300"/>
              </a:spcBef>
              <a:buSzPct val="100000"/>
              <a:buAutoNum type="arabicPeriod" startAt="10"/>
              <a:tabLst>
                <a:tab pos="457200" algn="l"/>
              </a:tabLst>
              <a:defRPr sz="1200">
                <a:uFill>
                  <a:solidFill>
                    <a:srgbClr val="000000"/>
                  </a:solidFill>
                </a:uFill>
                <a:latin typeface="Helvetica Neue"/>
                <a:ea typeface="Helvetica Neue"/>
                <a:cs typeface="Helvetica Neue"/>
                <a:sym typeface="Helvetica Neue"/>
              </a:defRPr>
            </a:pPr>
            <a:r>
              <a:t>In groups ask students to spend 10 minutes familiarising themselves with the objects for their infectious disease.</a:t>
            </a:r>
            <a:r>
              <a:t> </a:t>
            </a:r>
          </a:p>
          <a:p>
            <a:pPr marL="457200" indent="-228600">
              <a:lnSpc>
                <a:spcPct val="150000"/>
              </a:lnSpc>
              <a:spcBef>
                <a:spcPts val="300"/>
              </a:spcBef>
              <a:buSzPct val="100000"/>
              <a:buAutoNum type="arabicPeriod" startAt="10"/>
              <a:tabLst>
                <a:tab pos="457200" algn="l"/>
              </a:tabLst>
              <a:defRPr sz="1200">
                <a:uFill>
                  <a:solidFill>
                    <a:srgbClr val="000000"/>
                  </a:solidFill>
                </a:uFill>
                <a:latin typeface="Helvetica Neue"/>
                <a:ea typeface="Helvetica Neue"/>
                <a:cs typeface="Helvetica Neue"/>
                <a:sym typeface="Helvetica Neue"/>
              </a:defRPr>
            </a:pPr>
            <a:r>
              <a:t>Start the timer. When time is up ask them to return to their seats and reset the timer for 5 minutes.</a:t>
            </a:r>
          </a:p>
          <a:p>
            <a:pPr marL="457200" indent="-228600">
              <a:lnSpc>
                <a:spcPct val="150000"/>
              </a:lnSpc>
              <a:spcBef>
                <a:spcPts val="300"/>
              </a:spcBef>
              <a:buSzPct val="100000"/>
              <a:buAutoNum type="arabicPeriod" startAt="10"/>
              <a:tabLst>
                <a:tab pos="457200" algn="l"/>
              </a:tabLst>
              <a:defRPr sz="1200">
                <a:uFill>
                  <a:solidFill>
                    <a:srgbClr val="000000"/>
                  </a:solidFill>
                </a:uFill>
                <a:latin typeface="Helvetica Neue"/>
                <a:ea typeface="Helvetica Neue"/>
                <a:cs typeface="Helvetica Neue"/>
                <a:sym typeface="Helvetica Neue"/>
              </a:defRPr>
            </a:pPr>
            <a:r>
              <a:t> </a:t>
            </a:r>
            <a:r>
              <a:t>Have the students discuss the following questions as a group for 5 minutes:</a:t>
            </a:r>
          </a:p>
          <a:p>
            <a:pPr lvl="2" marL="882315" indent="-120315">
              <a:lnSpc>
                <a:spcPct val="150000"/>
              </a:lnSpc>
              <a:spcBef>
                <a:spcPts val="300"/>
              </a:spcBef>
              <a:buSzPct val="100000"/>
              <a:buChar char="•"/>
              <a:tabLst>
                <a:tab pos="914400" algn="l"/>
              </a:tabLst>
              <a:defRPr sz="1200">
                <a:uFill>
                  <a:solidFill>
                    <a:srgbClr val="000000"/>
                  </a:solidFill>
                </a:uFill>
                <a:latin typeface="Helvetica Neue"/>
                <a:ea typeface="Helvetica Neue"/>
                <a:cs typeface="Helvetica Neue"/>
                <a:sym typeface="Helvetica Neue"/>
              </a:defRPr>
            </a:pPr>
            <a:r>
              <a:t>Who were the people impacted the most by this epidemic?</a:t>
            </a:r>
          </a:p>
          <a:p>
            <a:pPr lvl="2" marL="882315" indent="-120315">
              <a:lnSpc>
                <a:spcPct val="150000"/>
              </a:lnSpc>
              <a:spcBef>
                <a:spcPts val="300"/>
              </a:spcBef>
              <a:buSzPct val="100000"/>
              <a:buChar char="•"/>
              <a:tabLst>
                <a:tab pos="914400" algn="l"/>
              </a:tabLst>
              <a:defRPr sz="1200">
                <a:uFill>
                  <a:solidFill>
                    <a:srgbClr val="000000"/>
                  </a:solidFill>
                </a:uFill>
                <a:latin typeface="Helvetica Neue"/>
                <a:ea typeface="Helvetica Neue"/>
                <a:cs typeface="Helvetica Neue"/>
                <a:sym typeface="Helvetica Neue"/>
              </a:defRPr>
            </a:pPr>
            <a:r>
              <a:t>How would people have protected themselves?</a:t>
            </a:r>
          </a:p>
          <a:p>
            <a:pPr marL="457200" indent="-228600">
              <a:lnSpc>
                <a:spcPct val="150000"/>
              </a:lnSpc>
              <a:spcBef>
                <a:spcPts val="300"/>
              </a:spcBef>
              <a:buSzPct val="100000"/>
              <a:buAutoNum type="arabicPeriod" startAt="10"/>
              <a:tabLst>
                <a:tab pos="457200" algn="l"/>
              </a:tabLst>
              <a:defRPr sz="1200">
                <a:uFill>
                  <a:solidFill>
                    <a:srgbClr val="000000"/>
                  </a:solidFill>
                </a:uFill>
                <a:latin typeface="Helvetica Neue"/>
                <a:ea typeface="Helvetica Neue"/>
                <a:cs typeface="Helvetica Neue"/>
                <a:sym typeface="Helvetica Neue"/>
              </a:defRPr>
            </a:pPr>
            <a:r>
              <a:t>When time is up reset the timer for 15 minutes (or preferred writing time)</a:t>
            </a:r>
          </a:p>
          <a:p>
            <a:pPr marL="457200" indent="-228600">
              <a:lnSpc>
                <a:spcPct val="150000"/>
              </a:lnSpc>
              <a:spcBef>
                <a:spcPts val="300"/>
              </a:spcBef>
              <a:buSzPct val="100000"/>
              <a:buAutoNum type="arabicPeriod" startAt="10"/>
              <a:tabLst>
                <a:tab pos="457200" algn="l"/>
              </a:tabLst>
              <a:defRPr sz="1200">
                <a:uFill>
                  <a:solidFill>
                    <a:srgbClr val="000000"/>
                  </a:solidFill>
                </a:uFill>
                <a:latin typeface="Helvetica Neue"/>
                <a:ea typeface="Helvetica Neue"/>
                <a:cs typeface="Helvetica Neue"/>
                <a:sym typeface="Helvetica Neue"/>
              </a:defRPr>
            </a:pPr>
            <a:r>
              <a:t>Allow students to write their diary entry (silently)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2" name="Group"/>
          <p:cNvGrpSpPr/>
          <p:nvPr/>
        </p:nvGrpSpPr>
        <p:grpSpPr>
          <a:xfrm>
            <a:off x="68" y="0"/>
            <a:ext cx="6857933" cy="9144001"/>
            <a:chOff x="68" y="0"/>
            <a:chExt cx="6857931" cy="9144000"/>
          </a:xfrm>
        </p:grpSpPr>
        <p:pic>
          <p:nvPicPr>
            <p:cNvPr id="120" name="Picture 4" descr="Picture 4"/>
            <p:cNvPicPr>
              <a:picLocks noChangeAspect="1"/>
            </p:cNvPicPr>
            <p:nvPr/>
          </p:nvPicPr>
          <p:blipFill>
            <a:blip r:embed="rId2">
              <a:extLst/>
            </a:blip>
            <a:srcRect l="0" t="0" r="9331" b="0"/>
            <a:stretch>
              <a:fillRect/>
            </a:stretch>
          </p:blipFill>
          <p:spPr>
            <a:xfrm rot="5400000">
              <a:off x="-1142966" y="1143034"/>
              <a:ext cx="9144001" cy="6857932"/>
            </a:xfrm>
            <a:prstGeom prst="rect">
              <a:avLst/>
            </a:prstGeom>
            <a:ln w="12700" cap="flat">
              <a:noFill/>
              <a:miter lim="400000"/>
            </a:ln>
            <a:effectLst/>
          </p:spPr>
        </p:pic>
        <p:pic>
          <p:nvPicPr>
            <p:cNvPr id="121" name="Picture 5" descr="Picture 5"/>
            <p:cNvPicPr>
              <a:picLocks noChangeAspect="1"/>
            </p:cNvPicPr>
            <p:nvPr/>
          </p:nvPicPr>
          <p:blipFill>
            <a:blip r:embed="rId3">
              <a:alphaModFix amt="14564"/>
              <a:extLst/>
            </a:blip>
            <a:srcRect l="0" t="0" r="0" b="0"/>
            <a:stretch>
              <a:fillRect/>
            </a:stretch>
          </p:blipFill>
          <p:spPr>
            <a:xfrm>
              <a:off x="506081" y="1649081"/>
              <a:ext cx="5845838" cy="5845838"/>
            </a:xfrm>
            <a:prstGeom prst="rect">
              <a:avLst/>
            </a:prstGeom>
            <a:ln w="12700" cap="flat">
              <a:noFill/>
              <a:miter lim="400000"/>
            </a:ln>
            <a:effectLst/>
          </p:spPr>
        </p:pic>
      </p:grpSp>
      <p:sp>
        <p:nvSpPr>
          <p:cNvPr id="123" name="TextBox 9"/>
          <p:cNvSpPr txBox="1"/>
          <p:nvPr/>
        </p:nvSpPr>
        <p:spPr>
          <a:xfrm>
            <a:off x="212650" y="441732"/>
            <a:ext cx="6432700" cy="1475563"/>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indent="91439" algn="ctr" defTabSz="685800">
              <a:lnSpc>
                <a:spcPct val="150000"/>
              </a:lnSpc>
              <a:spcBef>
                <a:spcPts val="300"/>
              </a:spcBef>
              <a:defRPr b="1" sz="1200" u="sng">
                <a:latin typeface="Helvetica Neue"/>
                <a:ea typeface="Helvetica Neue"/>
                <a:cs typeface="Helvetica Neue"/>
                <a:sym typeface="Helvetica Neue"/>
              </a:defRPr>
            </a:pPr>
            <a:r>
              <a:t>RESULTS, REVIEWING &amp; REFLECTING</a:t>
            </a:r>
          </a:p>
          <a:p>
            <a:pPr algn="just" defTabSz="685800">
              <a:lnSpc>
                <a:spcPct val="150000"/>
              </a:lnSpc>
              <a:spcBef>
                <a:spcPts val="300"/>
              </a:spcBef>
              <a:buSzPct val="100000"/>
              <a:buAutoNum type="arabicPeriod" startAt="15"/>
              <a:defRPr sz="1200">
                <a:latin typeface="Helvetica Neue"/>
                <a:ea typeface="Helvetica Neue"/>
                <a:cs typeface="Helvetica Neue"/>
                <a:sym typeface="Helvetica Neue"/>
              </a:defRPr>
            </a:pPr>
            <a:r>
              <a:t> </a:t>
            </a:r>
            <a:r>
              <a:rPr>
                <a:uFill>
                  <a:solidFill>
                    <a:srgbClr val="000000"/>
                  </a:solidFill>
                </a:uFill>
              </a:rPr>
              <a:t>Once the students have written their diary entries encourage a group or class discussion. If group discussion redivide the groups so someone from each disease is in each group.</a:t>
            </a:r>
          </a:p>
          <a:p>
            <a:pPr lvl="1" marL="501315" indent="-120315">
              <a:lnSpc>
                <a:spcPct val="150000"/>
              </a:lnSpc>
              <a:spcBef>
                <a:spcPts val="300"/>
              </a:spcBef>
              <a:buSzPct val="100000"/>
              <a:buChar char="•"/>
              <a:tabLst>
                <a:tab pos="457200" algn="l"/>
              </a:tabLst>
              <a:defRPr sz="1200">
                <a:uFill>
                  <a:solidFill>
                    <a:srgbClr val="000000"/>
                  </a:solidFill>
                </a:uFill>
                <a:latin typeface="Helvetica Neue"/>
                <a:ea typeface="Helvetica Neue"/>
                <a:cs typeface="Helvetica Neue"/>
                <a:sym typeface="Helvetica Neue"/>
              </a:defRPr>
            </a:pPr>
            <a:r>
              <a:t>Ask students to share their diary entries.</a:t>
            </a:r>
          </a:p>
          <a:p>
            <a:pPr lvl="1" marL="501315" indent="-120315">
              <a:lnSpc>
                <a:spcPct val="150000"/>
              </a:lnSpc>
              <a:spcBef>
                <a:spcPts val="300"/>
              </a:spcBef>
              <a:buSzPct val="100000"/>
              <a:buChar char="•"/>
              <a:tabLst>
                <a:tab pos="457200" algn="l"/>
              </a:tabLst>
              <a:defRPr sz="1200">
                <a:uFill>
                  <a:solidFill>
                    <a:srgbClr val="000000"/>
                  </a:solidFill>
                </a:uFill>
                <a:latin typeface="Helvetica Neue"/>
                <a:ea typeface="Helvetica Neue"/>
                <a:cs typeface="Helvetica Neue"/>
                <a:sym typeface="Helvetica Neue"/>
              </a:defRPr>
            </a:pPr>
            <a:r>
              <a:t>Have students compare their thoughts for the beginning discussion questions.</a:t>
            </a:r>
          </a:p>
        </p:txBody>
      </p:sp>
      <p:sp>
        <p:nvSpPr>
          <p:cNvPr id="124" name="TextBox 11"/>
          <p:cNvSpPr txBox="1"/>
          <p:nvPr/>
        </p:nvSpPr>
        <p:spPr>
          <a:xfrm>
            <a:off x="212650" y="4599679"/>
            <a:ext cx="6432700" cy="1721002"/>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lnSpc>
                <a:spcPct val="150000"/>
              </a:lnSpc>
              <a:spcBef>
                <a:spcPts val="300"/>
              </a:spcBef>
              <a:defRPr b="1" sz="1200" u="sng">
                <a:latin typeface="Helvetica Neue"/>
                <a:ea typeface="Helvetica Neue"/>
                <a:cs typeface="Helvetica Neue"/>
                <a:sym typeface="Helvetica Neue"/>
              </a:defRPr>
            </a:pPr>
            <a:r>
              <a:t>A NOTE REGARDING STUDENTS WITH PROTECTED CHARACTERISTICS</a:t>
            </a:r>
          </a:p>
          <a:p>
            <a:pPr algn="just">
              <a:lnSpc>
                <a:spcPct val="150000"/>
              </a:lnSpc>
              <a:spcBef>
                <a:spcPts val="300"/>
              </a:spcBef>
              <a:defRPr sz="1200">
                <a:latin typeface="Helvetica Neue"/>
                <a:ea typeface="Helvetica Neue"/>
                <a:cs typeface="Helvetica Neue"/>
                <a:sym typeface="Helvetica Neue"/>
              </a:defRPr>
            </a:pPr>
            <a:r>
              <a:rPr b="1"/>
              <a:t>There are some stations where there are strong smelling objects. </a:t>
            </a:r>
            <a:r>
              <a:t>You could either remove the objects (the heather, juniper berries and the rosemary) from the activity altogether or you can instruct student(s) to not open the bottles.</a:t>
            </a:r>
          </a:p>
          <a:p>
            <a:pPr algn="just">
              <a:lnSpc>
                <a:spcPct val="150000"/>
              </a:lnSpc>
              <a:spcBef>
                <a:spcPts val="300"/>
              </a:spcBef>
              <a:defRPr sz="1200">
                <a:latin typeface="Helvetica Neue"/>
                <a:ea typeface="Helvetica Neue"/>
                <a:cs typeface="Helvetica Neue"/>
                <a:sym typeface="Helvetica Neue"/>
              </a:defRPr>
            </a:pPr>
            <a:r>
              <a:t>It is ideal to have students work in small groups, but if student(s) experience overstimulation, the student(s) can work silently and independently. </a:t>
            </a:r>
          </a:p>
        </p:txBody>
      </p:sp>
      <p:sp>
        <p:nvSpPr>
          <p:cNvPr id="125" name="TextBox 2"/>
          <p:cNvSpPr txBox="1"/>
          <p:nvPr/>
        </p:nvSpPr>
        <p:spPr>
          <a:xfrm>
            <a:off x="212651" y="2085833"/>
            <a:ext cx="6432699" cy="2345308"/>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indent="91439" algn="ctr">
              <a:lnSpc>
                <a:spcPct val="150000"/>
              </a:lnSpc>
              <a:spcBef>
                <a:spcPts val="300"/>
              </a:spcBef>
              <a:defRPr b="1" sz="1200" u="sng">
                <a:latin typeface="Helvetica Neue"/>
                <a:ea typeface="Helvetica Neue"/>
                <a:cs typeface="Helvetica Neue"/>
                <a:sym typeface="Helvetica Neue"/>
              </a:defRPr>
            </a:pPr>
            <a:r>
              <a:t>POTENTIAL ASSESSMENT STRATEGIES</a:t>
            </a:r>
          </a:p>
          <a:p>
            <a:pPr>
              <a:lnSpc>
                <a:spcPct val="150000"/>
              </a:lnSpc>
              <a:spcBef>
                <a:spcPts val="300"/>
              </a:spcBef>
              <a:defRPr b="1" sz="1200">
                <a:latin typeface="Helvetica Neue"/>
                <a:ea typeface="Helvetica Neue"/>
                <a:cs typeface="Helvetica Neue"/>
                <a:sym typeface="Helvetica Neue"/>
              </a:defRPr>
            </a:pPr>
            <a:r>
              <a:rPr i="1"/>
              <a:t>PRE ASSESS: </a:t>
            </a:r>
            <a:r>
              <a:rPr b="0"/>
              <a:t>Have students imagine a person living a lifestyle different from their own. E.g. If they live in a city with a high population, ask them to think of a person in a rural community. How do they think their experience living in the COVID-19 pandemic may have differed from their own. </a:t>
            </a:r>
            <a:endParaRPr i="1"/>
          </a:p>
          <a:p>
            <a:pPr>
              <a:lnSpc>
                <a:spcPct val="150000"/>
              </a:lnSpc>
              <a:spcBef>
                <a:spcPts val="300"/>
              </a:spcBef>
              <a:defRPr sz="1200">
                <a:latin typeface="Helvetica Neue"/>
                <a:ea typeface="Helvetica Neue"/>
                <a:cs typeface="Helvetica Neue"/>
                <a:sym typeface="Helvetica Neue"/>
              </a:defRPr>
            </a:pPr>
            <a:r>
              <a:rPr b="1" i="1"/>
              <a:t>POST ASSESS: </a:t>
            </a:r>
            <a:r>
              <a:rPr i="1"/>
              <a:t> </a:t>
            </a:r>
            <a:r>
              <a:rPr>
                <a:uFill>
                  <a:solidFill>
                    <a:srgbClr val="000000"/>
                  </a:solidFill>
                </a:uFill>
              </a:rPr>
              <a:t>Ask the new groups to consider:</a:t>
            </a:r>
            <a:endParaRPr>
              <a:uFill>
                <a:solidFill>
                  <a:srgbClr val="000000"/>
                </a:solidFill>
              </a:uFill>
            </a:endParaRPr>
          </a:p>
          <a:p>
            <a:pPr lvl="1" marL="491289" indent="-110289">
              <a:lnSpc>
                <a:spcPct val="150000"/>
              </a:lnSpc>
              <a:spcBef>
                <a:spcPts val="300"/>
              </a:spcBef>
              <a:buSzPct val="100000"/>
              <a:buChar char="•"/>
              <a:tabLst>
                <a:tab pos="914400" algn="l"/>
              </a:tabLst>
              <a:defRPr sz="1200">
                <a:uFill>
                  <a:solidFill>
                    <a:srgbClr val="000000"/>
                  </a:solidFill>
                </a:uFill>
                <a:latin typeface="Helvetica Neue"/>
                <a:ea typeface="Helvetica Neue"/>
                <a:cs typeface="Helvetica Neue"/>
                <a:sym typeface="Helvetica Neue"/>
              </a:defRPr>
            </a:pPr>
            <a:r>
              <a:t>Did any of these diseases have a similar impact on people?</a:t>
            </a:r>
          </a:p>
          <a:p>
            <a:pPr lvl="1" marL="491289" indent="-110289">
              <a:lnSpc>
                <a:spcPct val="150000"/>
              </a:lnSpc>
              <a:spcBef>
                <a:spcPts val="300"/>
              </a:spcBef>
              <a:buSzPct val="100000"/>
              <a:buChar char="•"/>
              <a:tabLst>
                <a:tab pos="914400" algn="l"/>
              </a:tabLst>
              <a:defRPr sz="1200">
                <a:uFill>
                  <a:solidFill>
                    <a:srgbClr val="000000"/>
                  </a:solidFill>
                </a:uFill>
                <a:latin typeface="Helvetica Neue"/>
                <a:ea typeface="Helvetica Neue"/>
                <a:cs typeface="Helvetica Neue"/>
                <a:sym typeface="Helvetica Neue"/>
              </a:defRPr>
            </a:pPr>
            <a:r>
              <a:t>How is the COVID-19 pandemic comparable to other pandemics?</a:t>
            </a:r>
          </a:p>
        </p:txBody>
      </p:sp>
      <p:sp>
        <p:nvSpPr>
          <p:cNvPr id="126" name="TextBox 10"/>
          <p:cNvSpPr txBox="1"/>
          <p:nvPr/>
        </p:nvSpPr>
        <p:spPr>
          <a:xfrm>
            <a:off x="208428" y="6489219"/>
            <a:ext cx="6441145" cy="2055591"/>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indent="91439" algn="ctr" defTabSz="685800">
              <a:lnSpc>
                <a:spcPct val="150000"/>
              </a:lnSpc>
              <a:spcBef>
                <a:spcPts val="700"/>
              </a:spcBef>
              <a:defRPr b="1" sz="1300" u="sng">
                <a:latin typeface="Helvetica Neue"/>
                <a:ea typeface="Helvetica Neue"/>
                <a:cs typeface="Helvetica Neue"/>
                <a:sym typeface="Helvetica Neue"/>
              </a:defRPr>
            </a:pPr>
            <a:r>
              <a:t>OBJECTIVES and STANDARDS</a:t>
            </a:r>
          </a:p>
          <a:p>
            <a:pPr marL="110289" indent="-110289" algn="just" defTabSz="685800">
              <a:lnSpc>
                <a:spcPct val="150000"/>
              </a:lnSpc>
              <a:spcBef>
                <a:spcPts val="700"/>
              </a:spcBef>
              <a:buSzPct val="100000"/>
              <a:buChar char="•"/>
              <a:defRPr sz="1100">
                <a:latin typeface="Helvetica Neue"/>
                <a:ea typeface="Helvetica Neue"/>
                <a:cs typeface="Helvetica Neue"/>
                <a:sym typeface="Helvetica Neue"/>
              </a:defRPr>
            </a:pPr>
            <a:r>
              <a:t>Not everyone experiences infectious diseases in the same way.</a:t>
            </a:r>
          </a:p>
          <a:p>
            <a:pPr algn="r">
              <a:lnSpc>
                <a:spcPct val="150000"/>
              </a:lnSpc>
              <a:defRPr sz="800">
                <a:solidFill>
                  <a:srgbClr val="535353"/>
                </a:solidFill>
                <a:latin typeface="Adobe Garamond Pro"/>
                <a:ea typeface="Adobe Garamond Pro"/>
                <a:cs typeface="Adobe Garamond Pro"/>
                <a:sym typeface="Adobe Garamond Pro"/>
              </a:defRPr>
            </a:pPr>
            <a:r>
              <a:rPr b="1"/>
              <a:t>LIT 3-07a</a:t>
            </a:r>
            <a:r>
              <a:t> I can show my understanding of what I listen to or watch by commenting, with evidence, on the context and form of short and extended texts…</a:t>
            </a:r>
          </a:p>
          <a:p>
            <a:pPr algn="r">
              <a:lnSpc>
                <a:spcPct val="150000"/>
              </a:lnSpc>
              <a:defRPr sz="800">
                <a:solidFill>
                  <a:srgbClr val="535353"/>
                </a:solidFill>
                <a:latin typeface="Adobe Garamond Pro"/>
                <a:ea typeface="Adobe Garamond Pro"/>
                <a:cs typeface="Adobe Garamond Pro"/>
                <a:sym typeface="Adobe Garamond Pro"/>
              </a:defRPr>
            </a:pPr>
            <a:r>
              <a:rPr b="1"/>
              <a:t>SOC 3-01a</a:t>
            </a:r>
            <a:r>
              <a:t> I can use my knowledge of a historical period to interpret the evidence and present an informed view.</a:t>
            </a:r>
          </a:p>
          <a:p>
            <a:pPr marL="110289" indent="-110289">
              <a:lnSpc>
                <a:spcPct val="150000"/>
              </a:lnSpc>
              <a:buSzPct val="100000"/>
              <a:buChar char="•"/>
              <a:defRPr sz="1100">
                <a:latin typeface="Adobe Garamond Pro"/>
                <a:ea typeface="Adobe Garamond Pro"/>
                <a:cs typeface="Adobe Garamond Pro"/>
                <a:sym typeface="Adobe Garamond Pro"/>
              </a:defRPr>
            </a:pPr>
            <a:r>
              <a:t>Urban and suburban lifestyles contribute to the circumstances and spread of disease.</a:t>
            </a:r>
          </a:p>
          <a:p>
            <a:pPr algn="r">
              <a:lnSpc>
                <a:spcPct val="150000"/>
              </a:lnSpc>
              <a:defRPr sz="800">
                <a:solidFill>
                  <a:srgbClr val="535353"/>
                </a:solidFill>
                <a:latin typeface="Adobe Garamond Pro"/>
                <a:ea typeface="Adobe Garamond Pro"/>
                <a:cs typeface="Adobe Garamond Pro"/>
                <a:sym typeface="Adobe Garamond Pro"/>
              </a:defRPr>
            </a:pPr>
            <a:r>
              <a:rPr b="1"/>
              <a:t>LIT 3-04a </a:t>
            </a:r>
            <a:r>
              <a:t>As I listen or watch, I can identify and discuss similarities and differences between different types of text. </a:t>
            </a:r>
          </a:p>
          <a:p>
            <a:pPr algn="r">
              <a:lnSpc>
                <a:spcPct val="150000"/>
              </a:lnSpc>
              <a:defRPr sz="800">
                <a:solidFill>
                  <a:srgbClr val="535353"/>
                </a:solidFill>
                <a:latin typeface="Adobe Garamond Pro"/>
                <a:ea typeface="Adobe Garamond Pro"/>
                <a:cs typeface="Adobe Garamond Pro"/>
                <a:sym typeface="Adobe Garamond Pro"/>
              </a:defRPr>
            </a:pPr>
            <a:r>
              <a:rPr b="1"/>
              <a:t>SOC 3-14a</a:t>
            </a:r>
            <a:r>
              <a:t> I can use a range of maps and geographical information systems to gather, interpret, and present conclusions and can locate a range of features within Scotland, UK, Europe, and the wider world.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0" name="Group"/>
          <p:cNvGrpSpPr/>
          <p:nvPr/>
        </p:nvGrpSpPr>
        <p:grpSpPr>
          <a:xfrm>
            <a:off x="68" y="0"/>
            <a:ext cx="6857933" cy="9144001"/>
            <a:chOff x="68" y="0"/>
            <a:chExt cx="6857931" cy="9144000"/>
          </a:xfrm>
        </p:grpSpPr>
        <p:pic>
          <p:nvPicPr>
            <p:cNvPr id="128" name="Picture 4" descr="Picture 4"/>
            <p:cNvPicPr>
              <a:picLocks noChangeAspect="1"/>
            </p:cNvPicPr>
            <p:nvPr/>
          </p:nvPicPr>
          <p:blipFill>
            <a:blip r:embed="rId2">
              <a:extLst/>
            </a:blip>
            <a:srcRect l="0" t="0" r="9331" b="0"/>
            <a:stretch>
              <a:fillRect/>
            </a:stretch>
          </p:blipFill>
          <p:spPr>
            <a:xfrm rot="5400000">
              <a:off x="-1142966" y="1143034"/>
              <a:ext cx="9144001" cy="6857932"/>
            </a:xfrm>
            <a:prstGeom prst="rect">
              <a:avLst/>
            </a:prstGeom>
            <a:ln w="12700" cap="flat">
              <a:noFill/>
              <a:miter lim="400000"/>
            </a:ln>
            <a:effectLst/>
          </p:spPr>
        </p:pic>
        <p:pic>
          <p:nvPicPr>
            <p:cNvPr id="129" name="Picture 5" descr="Picture 5"/>
            <p:cNvPicPr>
              <a:picLocks noChangeAspect="1"/>
            </p:cNvPicPr>
            <p:nvPr/>
          </p:nvPicPr>
          <p:blipFill>
            <a:blip r:embed="rId3">
              <a:alphaModFix amt="14564"/>
              <a:extLst/>
            </a:blip>
            <a:srcRect l="0" t="0" r="0" b="0"/>
            <a:stretch>
              <a:fillRect/>
            </a:stretch>
          </p:blipFill>
          <p:spPr>
            <a:xfrm>
              <a:off x="506015" y="1649015"/>
              <a:ext cx="5845837" cy="5845837"/>
            </a:xfrm>
            <a:prstGeom prst="rect">
              <a:avLst/>
            </a:prstGeom>
            <a:ln w="12700" cap="flat">
              <a:noFill/>
              <a:miter lim="400000"/>
            </a:ln>
            <a:effectLst/>
          </p:spPr>
        </p:pic>
      </p:grpSp>
      <p:sp>
        <p:nvSpPr>
          <p:cNvPr id="131" name="TextBox 10"/>
          <p:cNvSpPr txBox="1"/>
          <p:nvPr/>
        </p:nvSpPr>
        <p:spPr>
          <a:xfrm>
            <a:off x="208428" y="268714"/>
            <a:ext cx="6441145" cy="2251309"/>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p>
            <a:pPr indent="91439" algn="ctr" defTabSz="685800">
              <a:lnSpc>
                <a:spcPct val="150000"/>
              </a:lnSpc>
              <a:spcBef>
                <a:spcPts val="700"/>
              </a:spcBef>
              <a:defRPr b="1" sz="1300" u="sng">
                <a:latin typeface="Helvetica Neue"/>
                <a:ea typeface="Helvetica Neue"/>
                <a:cs typeface="Helvetica Neue"/>
                <a:sym typeface="Helvetica Neue"/>
              </a:defRPr>
            </a:pPr>
            <a:r>
              <a:t>THANK YOUS and CONTACT INFORMATION</a:t>
            </a:r>
          </a:p>
          <a:p>
            <a:pPr algn="just" defTabSz="685800">
              <a:lnSpc>
                <a:spcPct val="150000"/>
              </a:lnSpc>
              <a:spcBef>
                <a:spcPts val="700"/>
              </a:spcBef>
              <a:defRPr sz="1100">
                <a:latin typeface="Helvetica Neue"/>
                <a:ea typeface="Helvetica Neue"/>
                <a:cs typeface="Helvetica Neue"/>
                <a:sym typeface="Helvetica Neue"/>
              </a:defRPr>
            </a:pPr>
            <a:r>
              <a:t>Thank you for trying our box and our activities! We appreciate how hard teachers work and hope that these objects and activities have been a delight for you and your students. </a:t>
            </a:r>
          </a:p>
          <a:p>
            <a:pPr algn="just" defTabSz="685800">
              <a:lnSpc>
                <a:spcPct val="150000"/>
              </a:lnSpc>
              <a:spcBef>
                <a:spcPts val="700"/>
              </a:spcBef>
              <a:defRPr sz="1100">
                <a:latin typeface="Helvetica Neue"/>
                <a:ea typeface="Helvetica Neue"/>
                <a:cs typeface="Helvetica Neue"/>
                <a:sym typeface="Helvetica Neue"/>
              </a:defRPr>
            </a:pPr>
            <a:r>
              <a:t>If you have any comments or questions please reach out at:</a:t>
            </a:r>
          </a:p>
          <a:p>
            <a:pPr algn="just" defTabSz="685800">
              <a:lnSpc>
                <a:spcPct val="150000"/>
              </a:lnSpc>
              <a:spcBef>
                <a:spcPts val="100"/>
              </a:spcBef>
              <a:defRPr b="1" sz="1100">
                <a:solidFill>
                  <a:srgbClr val="4B3C14"/>
                </a:solidFill>
                <a:latin typeface="Helvetica Neue"/>
                <a:ea typeface="Helvetica Neue"/>
                <a:cs typeface="Helvetica Neue"/>
                <a:sym typeface="Helvetica Neue"/>
              </a:defRPr>
            </a:pPr>
            <a:r>
              <a:t>museum@rcpe.ac.uk</a:t>
            </a:r>
          </a:p>
          <a:p>
            <a:pPr algn="just" defTabSz="685800">
              <a:lnSpc>
                <a:spcPct val="150000"/>
              </a:lnSpc>
              <a:spcBef>
                <a:spcPts val="100"/>
              </a:spcBef>
              <a:defRPr b="1" sz="1100">
                <a:solidFill>
                  <a:srgbClr val="4B3C14"/>
                </a:solidFill>
                <a:latin typeface="Helvetica Neue"/>
                <a:ea typeface="Helvetica Neue"/>
                <a:cs typeface="Helvetica Neue"/>
                <a:sym typeface="Helvetica Neue"/>
              </a:defRPr>
            </a:pPr>
            <a:r>
              <a:t>0131 225 7324</a:t>
            </a:r>
          </a:p>
          <a:p>
            <a:pPr algn="just" defTabSz="685800">
              <a:lnSpc>
                <a:spcPct val="150000"/>
              </a:lnSpc>
              <a:spcBef>
                <a:spcPts val="700"/>
              </a:spcBef>
              <a:defRPr sz="1100">
                <a:latin typeface="Helvetica Neue"/>
                <a:ea typeface="Helvetica Neue"/>
                <a:cs typeface="Helvetica Neue"/>
                <a:sym typeface="Helvetica Neue"/>
              </a:defRPr>
            </a:pPr>
            <a:r>
              <a:t>We would love to hear about your experiences. If you have a moment, consider giving us some quick feedback. It will help us make better tools for you and your students.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