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6858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14350" y="1496484"/>
            <a:ext cx="5829300" cy="3183467"/>
          </a:xfrm>
          <a:prstGeom prst="rect">
            <a:avLst/>
          </a:prstGeom>
        </p:spPr>
        <p:txBody>
          <a:bodyPr anchor="b"/>
          <a:lstStyle>
            <a:lvl1pPr algn="ctr">
              <a:defRPr sz="4500"/>
            </a:lvl1pPr>
          </a:lstStyle>
          <a:p>
            <a:pPr/>
            <a:r>
              <a:t>Title Text</a:t>
            </a:r>
          </a:p>
        </p:txBody>
      </p:sp>
      <p:sp>
        <p:nvSpPr>
          <p:cNvPr id="12" name="Body Level One…"/>
          <p:cNvSpPr txBox="1"/>
          <p:nvPr>
            <p:ph type="body" sz="quarter" idx="1"/>
          </p:nvPr>
        </p:nvSpPr>
        <p:spPr>
          <a:xfrm>
            <a:off x="857250" y="4802716"/>
            <a:ext cx="5143500" cy="2207684"/>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467916" y="2279652"/>
            <a:ext cx="5915026" cy="3803650"/>
          </a:xfrm>
          <a:prstGeom prst="rect">
            <a:avLst/>
          </a:prstGeom>
        </p:spPr>
        <p:txBody>
          <a:bodyPr anchor="b"/>
          <a:lstStyle>
            <a:lvl1pPr>
              <a:defRPr sz="4500"/>
            </a:lvl1pPr>
          </a:lstStyle>
          <a:p>
            <a:pPr/>
            <a:r>
              <a:t>Title Text</a:t>
            </a:r>
          </a:p>
        </p:txBody>
      </p:sp>
      <p:sp>
        <p:nvSpPr>
          <p:cNvPr id="30" name="Body Level One…"/>
          <p:cNvSpPr txBox="1"/>
          <p:nvPr>
            <p:ph type="body" sz="quarter" idx="1"/>
          </p:nvPr>
        </p:nvSpPr>
        <p:spPr>
          <a:xfrm>
            <a:off x="467916" y="6119286"/>
            <a:ext cx="5915026" cy="2000250"/>
          </a:xfrm>
          <a:prstGeom prst="rect">
            <a:avLst/>
          </a:prstGeom>
        </p:spPr>
        <p:txBody>
          <a:bodyPr/>
          <a:lstStyle>
            <a:lvl1pPr marL="0" indent="0">
              <a:buSzTx/>
              <a:buFontTx/>
              <a:buNone/>
              <a:defRPr sz="1800"/>
            </a:lvl1pPr>
            <a:lvl2pPr marL="0" indent="342900">
              <a:buSzTx/>
              <a:buFontTx/>
              <a:buNone/>
              <a:defRPr sz="1800"/>
            </a:lvl2pPr>
            <a:lvl3pPr marL="0" indent="685800">
              <a:buSzTx/>
              <a:buFontTx/>
              <a:buNone/>
              <a:defRPr sz="1800"/>
            </a:lvl3pPr>
            <a:lvl4pPr marL="0" indent="1028700">
              <a:buSzTx/>
              <a:buFontTx/>
              <a:buNone/>
              <a:defRPr sz="1800"/>
            </a:lvl4pPr>
            <a:lvl5pPr marL="0" indent="13716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71487" y="2434166"/>
            <a:ext cx="2914651" cy="580178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72381" y="486835"/>
            <a:ext cx="5915026" cy="1767418"/>
          </a:xfrm>
          <a:prstGeom prst="rect">
            <a:avLst/>
          </a:prstGeom>
        </p:spPr>
        <p:txBody>
          <a:bodyPr/>
          <a:lstStyle/>
          <a:p>
            <a:pPr/>
            <a:r>
              <a:t>Title Text</a:t>
            </a:r>
          </a:p>
        </p:txBody>
      </p:sp>
      <p:sp>
        <p:nvSpPr>
          <p:cNvPr id="48" name="Body Level One…"/>
          <p:cNvSpPr txBox="1"/>
          <p:nvPr>
            <p:ph type="body" sz="quarter" idx="1"/>
          </p:nvPr>
        </p:nvSpPr>
        <p:spPr>
          <a:xfrm>
            <a:off x="472381" y="2241550"/>
            <a:ext cx="2901256" cy="1098550"/>
          </a:xfrm>
          <a:prstGeom prst="rect">
            <a:avLst/>
          </a:prstGeom>
        </p:spPr>
        <p:txBody>
          <a:bodyPr anchor="b"/>
          <a:lstStyle>
            <a:lvl1pPr marL="0" indent="0">
              <a:buSzTx/>
              <a:buFontTx/>
              <a:buNone/>
              <a:defRPr b="1" sz="1800"/>
            </a:lvl1pPr>
            <a:lvl2pPr marL="0" indent="342900">
              <a:buSzTx/>
              <a:buFontTx/>
              <a:buNone/>
              <a:defRPr b="1" sz="1800"/>
            </a:lvl2pPr>
            <a:lvl3pPr marL="0" indent="685800">
              <a:buSzTx/>
              <a:buFontTx/>
              <a:buNone/>
              <a:defRPr b="1" sz="1800"/>
            </a:lvl3pPr>
            <a:lvl4pPr marL="0" indent="1028700">
              <a:buSzTx/>
              <a:buFontTx/>
              <a:buNone/>
              <a:defRPr b="1" sz="1800"/>
            </a:lvl4pPr>
            <a:lvl5pPr marL="0" indent="1371600">
              <a:buSzTx/>
              <a:buFontTx/>
              <a:buNone/>
              <a:defRPr b="1" sz="1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471862" y="2241550"/>
            <a:ext cx="2915544" cy="1098550"/>
          </a:xfrm>
          <a:prstGeom prst="rect">
            <a:avLst/>
          </a:prstGeom>
        </p:spPr>
        <p:txBody>
          <a:bodyPr anchor="b"/>
          <a:lstStyle/>
          <a:p>
            <a:pPr marL="0" indent="0">
              <a:buSzTx/>
              <a:buFontTx/>
              <a:buNone/>
              <a:defRPr b="1" sz="18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72381" y="609600"/>
            <a:ext cx="2211884" cy="2133600"/>
          </a:xfrm>
          <a:prstGeom prst="rect">
            <a:avLst/>
          </a:prstGeom>
        </p:spPr>
        <p:txBody>
          <a:bodyPr anchor="b"/>
          <a:lstStyle>
            <a:lvl1pPr>
              <a:defRPr sz="2400"/>
            </a:lvl1pPr>
          </a:lstStyle>
          <a:p>
            <a:pPr/>
            <a:r>
              <a:t>Title Text</a:t>
            </a:r>
          </a:p>
        </p:txBody>
      </p:sp>
      <p:sp>
        <p:nvSpPr>
          <p:cNvPr id="73" name="Body Level One…"/>
          <p:cNvSpPr txBox="1"/>
          <p:nvPr>
            <p:ph type="body" sz="half" idx="1"/>
          </p:nvPr>
        </p:nvSpPr>
        <p:spPr>
          <a:xfrm>
            <a:off x="2915542" y="1316568"/>
            <a:ext cx="3471864" cy="6498168"/>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72381" y="2743200"/>
            <a:ext cx="2211884" cy="5082117"/>
          </a:xfrm>
          <a:prstGeom prst="rect">
            <a:avLst/>
          </a:prstGeom>
        </p:spPr>
        <p:txBody>
          <a:bodyPr/>
          <a:lstStyle/>
          <a:p>
            <a:pPr marL="0" indent="0">
              <a:buSzTx/>
              <a:buFontTx/>
              <a:buNone/>
              <a:defRPr sz="12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472381" y="609600"/>
            <a:ext cx="2211884" cy="2133600"/>
          </a:xfrm>
          <a:prstGeom prst="rect">
            <a:avLst/>
          </a:prstGeom>
        </p:spPr>
        <p:txBody>
          <a:bodyPr anchor="b"/>
          <a:lstStyle>
            <a:lvl1pPr>
              <a:defRPr sz="2400"/>
            </a:lvl1pPr>
          </a:lstStyle>
          <a:p>
            <a:pPr/>
            <a:r>
              <a:t>Title Text</a:t>
            </a:r>
          </a:p>
        </p:txBody>
      </p:sp>
      <p:sp>
        <p:nvSpPr>
          <p:cNvPr id="83" name="Picture Placeholder 2"/>
          <p:cNvSpPr/>
          <p:nvPr>
            <p:ph type="pic" sz="half" idx="21"/>
          </p:nvPr>
        </p:nvSpPr>
        <p:spPr>
          <a:xfrm>
            <a:off x="2915542" y="1316568"/>
            <a:ext cx="3471864" cy="6498168"/>
          </a:xfrm>
          <a:prstGeom prst="rect">
            <a:avLst/>
          </a:prstGeom>
        </p:spPr>
        <p:txBody>
          <a:bodyPr lIns="91439" rIns="91439">
            <a:noAutofit/>
          </a:bodyPr>
          <a:lstStyle/>
          <a:p>
            <a:pPr/>
          </a:p>
        </p:txBody>
      </p:sp>
      <p:sp>
        <p:nvSpPr>
          <p:cNvPr id="84" name="Body Level One…"/>
          <p:cNvSpPr txBox="1"/>
          <p:nvPr>
            <p:ph type="body" sz="quarter" idx="1"/>
          </p:nvPr>
        </p:nvSpPr>
        <p:spPr>
          <a:xfrm>
            <a:off x="472381" y="2743200"/>
            <a:ext cx="2211884" cy="5082117"/>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71487" y="486835"/>
            <a:ext cx="5915026" cy="17674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71487" y="2434166"/>
            <a:ext cx="5915026" cy="580178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166510" y="8615595"/>
            <a:ext cx="220003" cy="205915"/>
          </a:xfrm>
          <a:prstGeom prst="rect">
            <a:avLst/>
          </a:prstGeom>
          <a:ln w="12700">
            <a:miter lim="400000"/>
          </a:ln>
        </p:spPr>
        <p:txBody>
          <a:bodyPr wrap="none" lIns="45719" rIns="45719" anchor="ctr">
            <a:spAutoFit/>
          </a:bodyPr>
          <a:lstStyle>
            <a:lvl1pPr algn="r">
              <a:defRPr sz="9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 name="Group"/>
          <p:cNvGrpSpPr/>
          <p:nvPr/>
        </p:nvGrpSpPr>
        <p:grpSpPr>
          <a:xfrm>
            <a:off x="8019" y="8353"/>
            <a:ext cx="6857933" cy="9144001"/>
            <a:chOff x="67" y="0"/>
            <a:chExt cx="6857931" cy="9144000"/>
          </a:xfrm>
        </p:grpSpPr>
        <p:pic>
          <p:nvPicPr>
            <p:cNvPr id="94" name="Picture 4" descr="Picture 4"/>
            <p:cNvPicPr>
              <a:picLocks noChangeAspect="1"/>
            </p:cNvPicPr>
            <p:nvPr/>
          </p:nvPicPr>
          <p:blipFill>
            <a:blip r:embed="rId2">
              <a:extLst/>
            </a:blip>
            <a:srcRect l="0" t="0" r="9331" b="0"/>
            <a:stretch>
              <a:fillRect/>
            </a:stretch>
          </p:blipFill>
          <p:spPr>
            <a:xfrm rot="5400000">
              <a:off x="-1142967" y="1143034"/>
              <a:ext cx="9144001" cy="6857932"/>
            </a:xfrm>
            <a:prstGeom prst="rect">
              <a:avLst/>
            </a:prstGeom>
            <a:ln w="12700" cap="flat">
              <a:noFill/>
              <a:miter lim="400000"/>
            </a:ln>
            <a:effectLst/>
          </p:spPr>
        </p:pic>
        <p:pic>
          <p:nvPicPr>
            <p:cNvPr id="95" name="Picture 5" descr="Picture 5"/>
            <p:cNvPicPr>
              <a:picLocks noChangeAspect="1"/>
            </p:cNvPicPr>
            <p:nvPr/>
          </p:nvPicPr>
          <p:blipFill>
            <a:blip r:embed="rId3">
              <a:alphaModFix amt="14564"/>
              <a:extLst/>
            </a:blip>
            <a:srcRect l="0" t="0" r="0" b="0"/>
            <a:stretch>
              <a:fillRect/>
            </a:stretch>
          </p:blipFill>
          <p:spPr>
            <a:xfrm>
              <a:off x="498064" y="1640662"/>
              <a:ext cx="5845837" cy="5845837"/>
            </a:xfrm>
            <a:prstGeom prst="rect">
              <a:avLst/>
            </a:prstGeom>
            <a:ln w="12700" cap="flat">
              <a:noFill/>
              <a:miter lim="400000"/>
            </a:ln>
            <a:effectLst/>
          </p:spPr>
        </p:pic>
      </p:grpSp>
      <p:sp>
        <p:nvSpPr>
          <p:cNvPr id="97" name="Straight Connector 24"/>
          <p:cNvSpPr/>
          <p:nvPr/>
        </p:nvSpPr>
        <p:spPr>
          <a:xfrm>
            <a:off x="191385" y="497366"/>
            <a:ext cx="6432700" cy="1"/>
          </a:xfrm>
          <a:prstGeom prst="line">
            <a:avLst/>
          </a:prstGeom>
          <a:ln w="38100">
            <a:solidFill>
              <a:srgbClr val="000000"/>
            </a:solidFill>
            <a:miter/>
          </a:ln>
        </p:spPr>
        <p:txBody>
          <a:bodyPr lIns="45719" rIns="45719"/>
          <a:lstStyle/>
          <a:p>
            <a:pPr/>
          </a:p>
        </p:txBody>
      </p:sp>
      <p:sp>
        <p:nvSpPr>
          <p:cNvPr id="98" name="TextBox 1"/>
          <p:cNvSpPr txBox="1"/>
          <p:nvPr/>
        </p:nvSpPr>
        <p:spPr>
          <a:xfrm>
            <a:off x="237106" y="123173"/>
            <a:ext cx="2141398" cy="376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b="1">
                <a:latin typeface="Helvetica Neue"/>
                <a:ea typeface="Helvetica Neue"/>
                <a:cs typeface="Helvetica Neue"/>
                <a:sym typeface="Helvetica Neue"/>
              </a:defRPr>
            </a:lvl1pPr>
          </a:lstStyle>
          <a:p>
            <a:pPr/>
            <a:r>
              <a:t>Teacher Guide</a:t>
            </a:r>
          </a:p>
        </p:txBody>
      </p:sp>
      <p:sp>
        <p:nvSpPr>
          <p:cNvPr id="99" name="TextBox 12"/>
          <p:cNvSpPr txBox="1"/>
          <p:nvPr/>
        </p:nvSpPr>
        <p:spPr>
          <a:xfrm>
            <a:off x="3942844" y="135873"/>
            <a:ext cx="2763407" cy="376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b="1" i="1">
                <a:latin typeface="Helvetica Neue"/>
                <a:ea typeface="Helvetica Neue"/>
                <a:cs typeface="Helvetica Neue"/>
                <a:sym typeface="Helvetica Neue"/>
              </a:defRPr>
            </a:lvl1pPr>
          </a:lstStyle>
          <a:p>
            <a:pPr/>
            <a:r>
              <a:t>“Activity Two”</a:t>
            </a:r>
          </a:p>
        </p:txBody>
      </p:sp>
      <p:sp>
        <p:nvSpPr>
          <p:cNvPr id="100" name="TextBox 2"/>
          <p:cNvSpPr txBox="1"/>
          <p:nvPr/>
        </p:nvSpPr>
        <p:spPr>
          <a:xfrm>
            <a:off x="203560" y="1103910"/>
            <a:ext cx="2910091" cy="1928495"/>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defTabSz="685800">
              <a:lnSpc>
                <a:spcPct val="150000"/>
              </a:lnSpc>
              <a:spcBef>
                <a:spcPts val="300"/>
              </a:spcBef>
              <a:defRPr b="1" sz="1200" u="sng">
                <a:latin typeface="Helvetica Neue"/>
                <a:ea typeface="Helvetica Neue"/>
                <a:cs typeface="Helvetica Neue"/>
                <a:sym typeface="Helvetica Neue"/>
              </a:defRPr>
            </a:pPr>
            <a:r>
              <a:t>OVERVIEW</a:t>
            </a:r>
          </a:p>
          <a:p>
            <a:pPr>
              <a:lnSpc>
                <a:spcPct val="150000"/>
              </a:lnSpc>
              <a:spcBef>
                <a:spcPts val="300"/>
              </a:spcBef>
              <a:defRPr sz="1200">
                <a:uFill>
                  <a:solidFill>
                    <a:srgbClr val="000000"/>
                  </a:solidFill>
                </a:uFill>
                <a:latin typeface="Helvetica Neue"/>
                <a:ea typeface="Helvetica Neue"/>
                <a:cs typeface="Helvetica Neue"/>
                <a:sym typeface="Helvetica Neue"/>
              </a:defRPr>
            </a:pPr>
            <a:r>
              <a:t>This full-class game highlights the effect of spreading infectious diseases through a population and demonstrates how fast disease can spread.</a:t>
            </a:r>
            <a:r>
              <a:t> It will also demonstrate </a:t>
            </a:r>
            <a:r>
              <a:t>how populations can help slow the spread of infectious diseases.</a:t>
            </a:r>
          </a:p>
        </p:txBody>
      </p:sp>
      <p:sp>
        <p:nvSpPr>
          <p:cNvPr id="101" name="TextBox 3"/>
          <p:cNvSpPr txBox="1"/>
          <p:nvPr/>
        </p:nvSpPr>
        <p:spPr>
          <a:xfrm>
            <a:off x="3236387" y="1103909"/>
            <a:ext cx="3419142" cy="3744341"/>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a:lnSpc>
                <a:spcPct val="150000"/>
              </a:lnSpc>
              <a:spcBef>
                <a:spcPts val="300"/>
              </a:spcBef>
              <a:defRPr b="1" sz="1200" u="sng">
                <a:latin typeface="Helvetica Neue"/>
                <a:ea typeface="Helvetica Neue"/>
                <a:cs typeface="Helvetica Neue"/>
                <a:sym typeface="Helvetica Neue"/>
              </a:defRPr>
            </a:pPr>
            <a:r>
              <a:t>SUPPLIES, EQUIPMENT &amp; RESOURCES</a:t>
            </a:r>
          </a:p>
          <a:p>
            <a:pPr indent="91439">
              <a:lnSpc>
                <a:spcPct val="150000"/>
              </a:lnSpc>
              <a:spcBef>
                <a:spcPts val="300"/>
              </a:spcBef>
              <a:defRPr b="1" sz="1200">
                <a:latin typeface="Helvetica Neue"/>
                <a:ea typeface="Helvetica Neue"/>
                <a:cs typeface="Helvetica Neue"/>
                <a:sym typeface="Helvetica Neue"/>
              </a:defRPr>
            </a:pPr>
            <a:r>
              <a:t>We Supply</a:t>
            </a:r>
          </a:p>
          <a:p>
            <a:pPr marL="45720" defTabSz="685800">
              <a:lnSpc>
                <a:spcPct val="150000"/>
              </a:lnSpc>
              <a:spcBef>
                <a:spcPts val="300"/>
              </a:spcBef>
              <a:buSzPct val="100000"/>
              <a:buFont typeface="Arial"/>
              <a:buChar char="•"/>
              <a:defRPr sz="1200">
                <a:latin typeface="Helvetica Neue"/>
                <a:ea typeface="Helvetica Neue"/>
                <a:cs typeface="Helvetica Neue"/>
                <a:sym typeface="Helvetica Neue"/>
              </a:defRPr>
            </a:pPr>
            <a:r>
              <a:t> Images marked with a PURPLE icon on the label from the felt folder titled RCPE ARCHIVE. See below for a complete list</a:t>
            </a:r>
          </a:p>
          <a:p>
            <a:pPr marL="45720" defTabSz="685800">
              <a:lnSpc>
                <a:spcPct val="150000"/>
              </a:lnSpc>
              <a:spcBef>
                <a:spcPts val="300"/>
              </a:spcBef>
              <a:buSzPct val="100000"/>
              <a:buFont typeface="Arial"/>
              <a:buChar char="•"/>
              <a:defRPr sz="1200">
                <a:latin typeface="Helvetica Neue"/>
                <a:ea typeface="Helvetica Neue"/>
                <a:cs typeface="Helvetica Neue"/>
                <a:sym typeface="Helvetica Neue"/>
              </a:defRPr>
            </a:pPr>
            <a:r>
              <a:t> Objects from the box marked with a PURPLE icon on their individual interpretation panels. See below for a complete list</a:t>
            </a:r>
          </a:p>
          <a:p>
            <a:pPr marL="45720" defTabSz="685800">
              <a:lnSpc>
                <a:spcPct val="150000"/>
              </a:lnSpc>
              <a:spcBef>
                <a:spcPts val="300"/>
              </a:spcBef>
              <a:buSzPct val="100000"/>
              <a:buFont typeface="Arial"/>
              <a:buChar char="•"/>
              <a:defRPr sz="1200">
                <a:latin typeface="Helvetica Neue"/>
                <a:ea typeface="Helvetica Neue"/>
                <a:cs typeface="Helvetica Neue"/>
                <a:sym typeface="Helvetica Neue"/>
              </a:defRPr>
            </a:pPr>
            <a:r>
              <a:t> The deck of cards in a tin with the Museum in a Box Logo. The tin is located in the inside lid of the box.</a:t>
            </a:r>
          </a:p>
          <a:p>
            <a:pPr indent="91439">
              <a:lnSpc>
                <a:spcPct val="150000"/>
              </a:lnSpc>
              <a:spcBef>
                <a:spcPts val="300"/>
              </a:spcBef>
              <a:defRPr b="1" sz="1200">
                <a:latin typeface="Helvetica Neue"/>
                <a:ea typeface="Helvetica Neue"/>
                <a:cs typeface="Helvetica Neue"/>
                <a:sym typeface="Helvetica Neue"/>
              </a:defRPr>
            </a:pPr>
            <a:r>
              <a:t>We Will Ask You To: </a:t>
            </a:r>
          </a:p>
          <a:p>
            <a:pPr marL="164632" indent="-130342">
              <a:lnSpc>
                <a:spcPct val="150000"/>
              </a:lnSpc>
              <a:spcBef>
                <a:spcPts val="300"/>
              </a:spcBef>
              <a:buSzPct val="100000"/>
              <a:buChar char="•"/>
              <a:defRPr sz="1200">
                <a:latin typeface="Helvetica Neue"/>
                <a:ea typeface="Helvetica Neue"/>
                <a:cs typeface="Helvetica Neue"/>
                <a:sym typeface="Helvetica Neue"/>
              </a:defRPr>
            </a:pPr>
            <a:r>
              <a:t>Provide a timer</a:t>
            </a:r>
          </a:p>
        </p:txBody>
      </p:sp>
      <p:sp>
        <p:nvSpPr>
          <p:cNvPr id="102" name="TextBox 6"/>
          <p:cNvSpPr txBox="1"/>
          <p:nvPr/>
        </p:nvSpPr>
        <p:spPr>
          <a:xfrm>
            <a:off x="3232359" y="4984820"/>
            <a:ext cx="3487375" cy="1720895"/>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defTabSz="685800">
              <a:lnSpc>
                <a:spcPct val="150000"/>
              </a:lnSpc>
              <a:spcBef>
                <a:spcPts val="300"/>
              </a:spcBef>
              <a:defRPr b="1" sz="1200" u="sng">
                <a:latin typeface="Helvetica Neue"/>
                <a:ea typeface="Helvetica Neue"/>
                <a:cs typeface="Helvetica Neue"/>
                <a:sym typeface="Helvetica Neue"/>
              </a:defRPr>
            </a:pPr>
            <a:r>
              <a:t>From The Box</a:t>
            </a:r>
          </a:p>
          <a:p>
            <a:pPr algn="ctr" defTabSz="685800">
              <a:lnSpc>
                <a:spcPct val="150000"/>
              </a:lnSpc>
              <a:spcBef>
                <a:spcPts val="300"/>
              </a:spcBef>
              <a:defRPr b="1" sz="100" u="sng">
                <a:latin typeface="Helvetica Neue"/>
                <a:ea typeface="Helvetica Neue"/>
                <a:cs typeface="Helvetica Neue"/>
                <a:sym typeface="Helvetica Neue"/>
              </a:defRPr>
            </a:pPr>
          </a:p>
          <a:p>
            <a:pPr defTabSz="685800">
              <a:lnSpc>
                <a:spcPct val="150000"/>
              </a:lnSpc>
              <a:spcBef>
                <a:spcPts val="300"/>
              </a:spcBef>
              <a:defRPr sz="1200">
                <a:latin typeface="Helvetica Neue"/>
                <a:ea typeface="Helvetica Neue"/>
                <a:cs typeface="Helvetica Neue"/>
                <a:sym typeface="Helvetica Neue"/>
              </a:defRPr>
            </a:pPr>
            <a:r>
              <a:t> All objects in the box are useful for reference. They are not directly associated with the activity, but can be referenced as examples of objects and archives that provide perspective on the four epidemics featured in the box.</a:t>
            </a:r>
          </a:p>
        </p:txBody>
      </p:sp>
      <p:sp>
        <p:nvSpPr>
          <p:cNvPr id="103" name="From the felt folder labeled as ARCHIVES…"/>
          <p:cNvSpPr txBox="1"/>
          <p:nvPr/>
        </p:nvSpPr>
        <p:spPr>
          <a:xfrm>
            <a:off x="204355" y="3244342"/>
            <a:ext cx="2908502" cy="2533574"/>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defTabSz="685800">
              <a:lnSpc>
                <a:spcPct val="150000"/>
              </a:lnSpc>
              <a:spcBef>
                <a:spcPts val="300"/>
              </a:spcBef>
              <a:defRPr sz="1200">
                <a:latin typeface="Helvetica Neue"/>
                <a:ea typeface="Helvetica Neue"/>
                <a:cs typeface="Helvetica Neue"/>
                <a:sym typeface="Helvetica Neue"/>
              </a:defRPr>
            </a:pPr>
            <a:r>
              <a:rPr b="1" u="sng"/>
              <a:t>From the felt folder labeled as ARCHIVES</a:t>
            </a:r>
            <a:endParaRPr b="1" u="sng"/>
          </a:p>
          <a:p>
            <a:pPr defTabSz="685800">
              <a:lnSpc>
                <a:spcPct val="150000"/>
              </a:lnSpc>
              <a:spcBef>
                <a:spcPts val="300"/>
              </a:spcBef>
              <a:defRPr sz="100">
                <a:latin typeface="Helvetica Neue"/>
                <a:ea typeface="Helvetica Neue"/>
                <a:cs typeface="Helvetica Neue"/>
                <a:sym typeface="Helvetica Neue"/>
              </a:defRPr>
            </a:pPr>
          </a:p>
          <a:p>
            <a:pPr defTabSz="685800">
              <a:lnSpc>
                <a:spcPct val="150000"/>
              </a:lnSpc>
              <a:spcBef>
                <a:spcPts val="300"/>
              </a:spcBef>
              <a:defRPr sz="1200">
                <a:latin typeface="Helvetica Neue"/>
                <a:ea typeface="Helvetica Neue"/>
                <a:cs typeface="Helvetica Neue"/>
                <a:sym typeface="Helvetica Neue"/>
              </a:defRPr>
            </a:pPr>
            <a:r>
              <a:t> All papers in the RCPE ARCHIVES felt folder are useful for reference. They are not directly associated with the activity, but can be referenced as examples of objects and archives that provide perspective on the four epidemics featured in the box.</a:t>
            </a:r>
          </a:p>
        </p:txBody>
      </p:sp>
      <p:grpSp>
        <p:nvGrpSpPr>
          <p:cNvPr id="106" name="Group"/>
          <p:cNvGrpSpPr/>
          <p:nvPr/>
        </p:nvGrpSpPr>
        <p:grpSpPr>
          <a:xfrm>
            <a:off x="829818" y="6215404"/>
            <a:ext cx="1657576" cy="1617332"/>
            <a:chOff x="0" y="0"/>
            <a:chExt cx="1657574" cy="1617330"/>
          </a:xfrm>
        </p:grpSpPr>
        <p:sp>
          <p:nvSpPr>
            <p:cNvPr id="104" name="Oval"/>
            <p:cNvSpPr/>
            <p:nvPr/>
          </p:nvSpPr>
          <p:spPr>
            <a:xfrm>
              <a:off x="0" y="7550"/>
              <a:ext cx="1657575" cy="1609781"/>
            </a:xfrm>
            <a:prstGeom prst="ellipse">
              <a:avLst/>
            </a:prstGeom>
            <a:solidFill>
              <a:srgbClr val="531B93"/>
            </a:solidFill>
            <a:ln w="12700" cap="flat">
              <a:solidFill>
                <a:srgbClr val="9437FF"/>
              </a:solidFill>
              <a:prstDash val="solid"/>
              <a:miter lim="800000"/>
            </a:ln>
            <a:effectLst/>
          </p:spPr>
          <p:txBody>
            <a:bodyPr wrap="square" lIns="45719" tIns="45719" rIns="45719" bIns="45719" numCol="1" anchor="ctr">
              <a:noAutofit/>
            </a:bodyPr>
            <a:lstStyle/>
            <a:p>
              <a:pPr>
                <a:defRPr>
                  <a:solidFill>
                    <a:srgbClr val="FFFFFF"/>
                  </a:solidFill>
                </a:defRPr>
              </a:pPr>
            </a:p>
          </p:txBody>
        </p:sp>
        <p:pic>
          <p:nvPicPr>
            <p:cNvPr id="105" name="RCPE_MIB.png" descr="RCPE_MIB.png"/>
            <p:cNvPicPr>
              <a:picLocks noChangeAspect="1"/>
            </p:cNvPicPr>
            <p:nvPr/>
          </p:nvPicPr>
          <p:blipFill>
            <a:blip r:embed="rId4">
              <a:extLst/>
            </a:blip>
            <a:stretch>
              <a:fillRect/>
            </a:stretch>
          </p:blipFill>
          <p:spPr>
            <a:xfrm>
              <a:off x="23897" y="0"/>
              <a:ext cx="1609781" cy="1609780"/>
            </a:xfrm>
            <a:prstGeom prst="rect">
              <a:avLst/>
            </a:prstGeom>
            <a:ln w="12700" cap="flat">
              <a:noFill/>
              <a:miter lim="400000"/>
            </a:ln>
            <a:effectLst/>
          </p:spPr>
        </p:pic>
      </p:grpSp>
      <p:sp>
        <p:nvSpPr>
          <p:cNvPr id="107" name="Look for THIS COLOUR…"/>
          <p:cNvSpPr txBox="1"/>
          <p:nvPr/>
        </p:nvSpPr>
        <p:spPr>
          <a:xfrm>
            <a:off x="453319" y="8047393"/>
            <a:ext cx="2410575" cy="6585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200">
                <a:latin typeface="Helvetica Neue"/>
                <a:ea typeface="Helvetica Neue"/>
                <a:cs typeface="Helvetica Neue"/>
                <a:sym typeface="Helvetica Neue"/>
              </a:defRPr>
            </a:pPr>
            <a:r>
              <a:rPr b="1"/>
              <a:t>Look for THIS COLOUR </a:t>
            </a:r>
            <a:endParaRPr b="1"/>
          </a:p>
          <a:p>
            <a:pPr algn="ctr">
              <a:defRPr sz="1200">
                <a:latin typeface="Helvetica Neue"/>
                <a:ea typeface="Helvetica Neue"/>
                <a:cs typeface="Helvetica Neue"/>
                <a:sym typeface="Helvetica Neue"/>
              </a:defRPr>
            </a:pPr>
            <a:r>
              <a:rPr b="1"/>
              <a:t>on the labels of the objects </a:t>
            </a:r>
            <a:endParaRPr b="1"/>
          </a:p>
          <a:p>
            <a:pPr algn="ctr">
              <a:defRPr sz="1200">
                <a:latin typeface="Helvetica Neue"/>
                <a:ea typeface="Helvetica Neue"/>
                <a:cs typeface="Helvetica Neue"/>
                <a:sym typeface="Helvetica Neue"/>
              </a:defRPr>
            </a:pPr>
            <a:r>
              <a:rPr b="1"/>
              <a:t>and archives in the box. </a:t>
            </a:r>
          </a:p>
        </p:txBody>
      </p:sp>
      <p:sp>
        <p:nvSpPr>
          <p:cNvPr id="108" name="They will be used in this activity."/>
          <p:cNvSpPr txBox="1"/>
          <p:nvPr/>
        </p:nvSpPr>
        <p:spPr>
          <a:xfrm>
            <a:off x="444104" y="8614553"/>
            <a:ext cx="2429003" cy="27752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120000"/>
              </a:lnSpc>
              <a:defRPr b="1" sz="1200">
                <a:latin typeface="Helvetica Neue"/>
                <a:ea typeface="Helvetica Neue"/>
                <a:cs typeface="Helvetica Neue"/>
                <a:sym typeface="Helvetica Neue"/>
              </a:defRPr>
            </a:lvl1pPr>
          </a:lstStyle>
          <a:p>
            <a:pPr/>
            <a:r>
              <a:t>They will be used in this activity.</a:t>
            </a:r>
          </a:p>
        </p:txBody>
      </p:sp>
      <p:grpSp>
        <p:nvGrpSpPr>
          <p:cNvPr id="111" name="Group"/>
          <p:cNvGrpSpPr/>
          <p:nvPr/>
        </p:nvGrpSpPr>
        <p:grpSpPr>
          <a:xfrm>
            <a:off x="3014814" y="93237"/>
            <a:ext cx="828372" cy="808260"/>
            <a:chOff x="0" y="0"/>
            <a:chExt cx="828371" cy="808259"/>
          </a:xfrm>
        </p:grpSpPr>
        <p:sp>
          <p:nvSpPr>
            <p:cNvPr id="109" name="Oval"/>
            <p:cNvSpPr/>
            <p:nvPr/>
          </p:nvSpPr>
          <p:spPr>
            <a:xfrm>
              <a:off x="0" y="3773"/>
              <a:ext cx="828372" cy="804487"/>
            </a:xfrm>
            <a:prstGeom prst="ellipse">
              <a:avLst/>
            </a:prstGeom>
            <a:solidFill>
              <a:srgbClr val="531B93"/>
            </a:solidFill>
            <a:ln w="12700" cap="flat">
              <a:solidFill>
                <a:srgbClr val="9437FF"/>
              </a:solidFill>
              <a:prstDash val="solid"/>
              <a:miter lim="800000"/>
            </a:ln>
            <a:effectLst/>
          </p:spPr>
          <p:txBody>
            <a:bodyPr wrap="square" lIns="45719" tIns="45719" rIns="45719" bIns="45719" numCol="1" anchor="ctr">
              <a:noAutofit/>
            </a:bodyPr>
            <a:lstStyle/>
            <a:p>
              <a:pPr>
                <a:defRPr>
                  <a:solidFill>
                    <a:srgbClr val="FFFFFF"/>
                  </a:solidFill>
                </a:defRPr>
              </a:pPr>
            </a:p>
          </p:txBody>
        </p:sp>
        <p:pic>
          <p:nvPicPr>
            <p:cNvPr id="110" name="RCPE_MIB.png" descr="RCPE_MIB.png"/>
            <p:cNvPicPr>
              <a:picLocks noChangeAspect="1"/>
            </p:cNvPicPr>
            <p:nvPr/>
          </p:nvPicPr>
          <p:blipFill>
            <a:blip r:embed="rId4">
              <a:extLst/>
            </a:blip>
            <a:stretch>
              <a:fillRect/>
            </a:stretch>
          </p:blipFill>
          <p:spPr>
            <a:xfrm>
              <a:off x="11942" y="0"/>
              <a:ext cx="804487" cy="804487"/>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5" name="Group"/>
          <p:cNvGrpSpPr/>
          <p:nvPr/>
        </p:nvGrpSpPr>
        <p:grpSpPr>
          <a:xfrm>
            <a:off x="3045" y="0"/>
            <a:ext cx="6857933" cy="9144001"/>
            <a:chOff x="67" y="0"/>
            <a:chExt cx="6857931" cy="9144000"/>
          </a:xfrm>
        </p:grpSpPr>
        <p:pic>
          <p:nvPicPr>
            <p:cNvPr id="113" name="Picture 4" descr="Picture 4"/>
            <p:cNvPicPr>
              <a:picLocks noChangeAspect="1"/>
            </p:cNvPicPr>
            <p:nvPr/>
          </p:nvPicPr>
          <p:blipFill>
            <a:blip r:embed="rId2">
              <a:extLst/>
            </a:blip>
            <a:srcRect l="0" t="0" r="9331" b="0"/>
            <a:stretch>
              <a:fillRect/>
            </a:stretch>
          </p:blipFill>
          <p:spPr>
            <a:xfrm rot="5400000">
              <a:off x="-1142967" y="1143034"/>
              <a:ext cx="9144001" cy="6857932"/>
            </a:xfrm>
            <a:prstGeom prst="rect">
              <a:avLst/>
            </a:prstGeom>
            <a:ln w="12700" cap="flat">
              <a:noFill/>
              <a:miter lim="400000"/>
            </a:ln>
            <a:effectLst/>
          </p:spPr>
        </p:pic>
        <p:pic>
          <p:nvPicPr>
            <p:cNvPr id="114" name="Picture 5" descr="Picture 5"/>
            <p:cNvPicPr>
              <a:picLocks noChangeAspect="1"/>
            </p:cNvPicPr>
            <p:nvPr/>
          </p:nvPicPr>
          <p:blipFill>
            <a:blip r:embed="rId3">
              <a:alphaModFix amt="15036"/>
              <a:extLst/>
            </a:blip>
            <a:stretch>
              <a:fillRect/>
            </a:stretch>
          </p:blipFill>
          <p:spPr>
            <a:xfrm>
              <a:off x="556265" y="1649081"/>
              <a:ext cx="5845837" cy="5845838"/>
            </a:xfrm>
            <a:prstGeom prst="rect">
              <a:avLst/>
            </a:prstGeom>
            <a:ln w="12700" cap="flat">
              <a:noFill/>
              <a:miter lim="400000"/>
            </a:ln>
            <a:effectLst/>
          </p:spPr>
        </p:pic>
      </p:grpSp>
      <p:sp>
        <p:nvSpPr>
          <p:cNvPr id="116" name="TextBox 11"/>
          <p:cNvSpPr txBox="1"/>
          <p:nvPr/>
        </p:nvSpPr>
        <p:spPr>
          <a:xfrm>
            <a:off x="212650" y="278940"/>
            <a:ext cx="6432700" cy="4821579"/>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lnSpc>
                <a:spcPct val="150000"/>
              </a:lnSpc>
              <a:spcBef>
                <a:spcPts val="300"/>
              </a:spcBef>
              <a:defRPr b="1" sz="1200" u="sng">
                <a:uFill>
                  <a:solidFill>
                    <a:srgbClr val="000000"/>
                  </a:solidFill>
                </a:uFill>
                <a:latin typeface="Helvetica Neue"/>
                <a:ea typeface="Helvetica Neue"/>
                <a:cs typeface="Helvetica Neue"/>
                <a:sym typeface="Helvetica Neue"/>
              </a:defRPr>
            </a:pPr>
            <a:r>
              <a:t>THERE ARE TWO WAYS TO PERFORM THIS ACTIVITY, DEPENDING ON WHETHER IT IS SAFE TO HAVE STUDENTS TOUCH HANDS</a:t>
            </a:r>
          </a:p>
          <a:p>
            <a:pPr>
              <a:lnSpc>
                <a:spcPct val="150000"/>
              </a:lnSpc>
              <a:spcBef>
                <a:spcPts val="300"/>
              </a:spcBef>
              <a:defRPr sz="1200">
                <a:uFill>
                  <a:solidFill>
                    <a:srgbClr val="000000"/>
                  </a:solidFill>
                </a:uFill>
                <a:latin typeface="Helvetica Neue"/>
                <a:ea typeface="Helvetica Neue"/>
                <a:cs typeface="Helvetica Neue"/>
                <a:sym typeface="Helvetica Neue"/>
              </a:defRPr>
            </a:pPr>
          </a:p>
          <a:p>
            <a:pPr>
              <a:lnSpc>
                <a:spcPct val="150000"/>
              </a:lnSpc>
              <a:spcBef>
                <a:spcPts val="300"/>
              </a:spcBef>
              <a:defRPr sz="1200">
                <a:uFill>
                  <a:solidFill>
                    <a:srgbClr val="000000"/>
                  </a:solidFill>
                </a:uFill>
                <a:latin typeface="Helvetica Neue"/>
                <a:ea typeface="Helvetica Neue"/>
                <a:cs typeface="Helvetica Neue"/>
                <a:sym typeface="Helvetica Neue"/>
              </a:defRPr>
            </a:pPr>
            <a:r>
              <a:rPr b="1"/>
              <a:t>Format 1:</a:t>
            </a:r>
            <a:r>
              <a:t> Some students are secretly designated as having a disease. One student is a doctor, the rest are a healthy population. Everyone goes around shaking hands. If you feel three distinct taps on your hand by the other person’s thumb that means you have now “caught” the disease. If the other person squeezes your hand, you are cured. If you get the disease three times you are “too sick” and have to sit out.</a:t>
            </a:r>
            <a:r>
              <a:t>  </a:t>
            </a:r>
          </a:p>
          <a:p>
            <a:pPr>
              <a:lnSpc>
                <a:spcPct val="150000"/>
              </a:lnSpc>
              <a:spcBef>
                <a:spcPts val="300"/>
              </a:spcBef>
              <a:defRPr sz="1200">
                <a:uFill>
                  <a:solidFill>
                    <a:srgbClr val="000000"/>
                  </a:solidFill>
                </a:uFill>
                <a:latin typeface="Helvetica Neue"/>
                <a:ea typeface="Helvetica Neue"/>
                <a:cs typeface="Helvetica Neue"/>
                <a:sym typeface="Helvetica Neue"/>
              </a:defRPr>
            </a:pPr>
          </a:p>
          <a:p>
            <a:pPr algn="ctr">
              <a:lnSpc>
                <a:spcPct val="150000"/>
              </a:lnSpc>
              <a:spcBef>
                <a:spcPts val="300"/>
              </a:spcBef>
              <a:defRPr sz="1200">
                <a:uFill>
                  <a:solidFill>
                    <a:srgbClr val="000000"/>
                  </a:solidFill>
                </a:uFill>
                <a:latin typeface="Helvetica Neue"/>
                <a:ea typeface="Helvetica Neue"/>
                <a:cs typeface="Helvetica Neue"/>
                <a:sym typeface="Helvetica Neue"/>
              </a:defRPr>
            </a:pPr>
            <a:r>
              <a:rPr i="1"/>
              <a:t>Alternatively if the class prefers not to touch</a:t>
            </a:r>
          </a:p>
          <a:p>
            <a:pPr>
              <a:lnSpc>
                <a:spcPct val="150000"/>
              </a:lnSpc>
              <a:spcBef>
                <a:spcPts val="300"/>
              </a:spcBef>
              <a:defRPr sz="1200">
                <a:uFill>
                  <a:solidFill>
                    <a:srgbClr val="000000"/>
                  </a:solidFill>
                </a:uFill>
                <a:latin typeface="Helvetica Neue"/>
                <a:ea typeface="Helvetica Neue"/>
                <a:cs typeface="Helvetica Neue"/>
                <a:sym typeface="Helvetica Neue"/>
              </a:defRPr>
            </a:pPr>
          </a:p>
          <a:p>
            <a:pPr>
              <a:lnSpc>
                <a:spcPct val="150000"/>
              </a:lnSpc>
              <a:spcBef>
                <a:spcPts val="300"/>
              </a:spcBef>
              <a:defRPr sz="1200">
                <a:uFill>
                  <a:solidFill>
                    <a:srgbClr val="000000"/>
                  </a:solidFill>
                </a:uFill>
                <a:latin typeface="Helvetica Neue"/>
                <a:ea typeface="Helvetica Neue"/>
                <a:cs typeface="Helvetica Neue"/>
                <a:sym typeface="Helvetica Neue"/>
              </a:defRPr>
            </a:pPr>
            <a:r>
              <a:rPr b="1"/>
              <a:t>Format 2: </a:t>
            </a:r>
            <a:r>
              <a:t>Students are given a card. A majority of the cards have 2 sides: Healthy vs Sick. A few cards are only sick. A few cards are doctors. Students go around flipping cards at each other. If you flip cards with someone who shows a sick card you must flip sick in all your following exchanges unless you meet a doctor and they flip cured for you. Doctors can still catch the disease. Alternative cards can be added in to slow down the spread of disease. E.g. Some students wear masks, therefore they require multiple sick cards to get ill.</a:t>
            </a:r>
          </a:p>
        </p:txBody>
      </p:sp>
      <p:sp>
        <p:nvSpPr>
          <p:cNvPr id="117" name="TextBox 1"/>
          <p:cNvSpPr txBox="1"/>
          <p:nvPr/>
        </p:nvSpPr>
        <p:spPr>
          <a:xfrm>
            <a:off x="212650" y="5351778"/>
            <a:ext cx="6432700" cy="2307362"/>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300"/>
              </a:spcBef>
              <a:defRPr b="1" sz="1200" u="sng">
                <a:latin typeface="Helvetica Neue"/>
                <a:ea typeface="Helvetica Neue"/>
                <a:cs typeface="Helvetica Neue"/>
                <a:sym typeface="Helvetica Neue"/>
              </a:defRPr>
            </a:pPr>
            <a:r>
              <a:t>BEFORE CLASS</a:t>
            </a:r>
          </a:p>
          <a:p>
            <a:pPr marL="160421" indent="-160421">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Clear a large space in the classroom where all the students can walk around each other.</a:t>
            </a:r>
          </a:p>
          <a:p>
            <a:pPr marL="160421" indent="-160421">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Arrange the items and archives around the room so students look at the various ways physicians have tried to stop the spread of epidemics.</a:t>
            </a:r>
          </a:p>
          <a:p>
            <a:pPr marL="160421" indent="-160421">
              <a:lnSpc>
                <a:spcPct val="150000"/>
              </a:lnSpc>
              <a:spcBef>
                <a:spcPts val="300"/>
              </a:spcBef>
              <a:buSzPct val="100000"/>
              <a:buAutoNum type="arabicPeriod" startAt="3"/>
              <a:tabLst>
                <a:tab pos="457200" algn="l"/>
              </a:tabLst>
              <a:defRPr sz="1200">
                <a:uFill>
                  <a:solidFill>
                    <a:srgbClr val="000000"/>
                  </a:solidFill>
                </a:uFill>
                <a:latin typeface="Helvetica Neue"/>
                <a:ea typeface="Helvetica Neue"/>
                <a:cs typeface="Helvetica Neue"/>
                <a:sym typeface="Helvetica Neue"/>
              </a:defRPr>
            </a:pPr>
            <a:r>
              <a:t>Select 1 card for each student from the pack, making sure there is at least 1 doctor and 1 disease.</a:t>
            </a:r>
            <a:r>
              <a:t> </a:t>
            </a:r>
          </a:p>
          <a:p>
            <a:pPr marL="160421" indent="-160421">
              <a:lnSpc>
                <a:spcPct val="150000"/>
              </a:lnSpc>
              <a:spcBef>
                <a:spcPts val="300"/>
              </a:spcBef>
              <a:buSzPct val="100000"/>
              <a:buAutoNum type="arabicPeriod" startAt="3"/>
              <a:tabLst>
                <a:tab pos="457200" algn="l"/>
              </a:tabLst>
              <a:defRPr sz="1200">
                <a:uFill>
                  <a:solidFill>
                    <a:srgbClr val="000000"/>
                  </a:solidFill>
                </a:uFill>
                <a:latin typeface="Helvetica Neue"/>
                <a:ea typeface="Helvetica Neue"/>
                <a:cs typeface="Helvetica Neue"/>
                <a:sym typeface="Helvetica Neue"/>
              </a:defRPr>
            </a:pPr>
            <a:r>
              <a:t>Try to allocate class time for students to look at the objects and archives and read the corresponding information cards provided.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1" name="Group"/>
          <p:cNvGrpSpPr/>
          <p:nvPr/>
        </p:nvGrpSpPr>
        <p:grpSpPr>
          <a:xfrm>
            <a:off x="68" y="0"/>
            <a:ext cx="6857933" cy="9144001"/>
            <a:chOff x="68" y="0"/>
            <a:chExt cx="6857931" cy="9144000"/>
          </a:xfrm>
        </p:grpSpPr>
        <p:pic>
          <p:nvPicPr>
            <p:cNvPr id="119" name="Picture 4" descr="Picture 4"/>
            <p:cNvPicPr>
              <a:picLocks noChangeAspect="1"/>
            </p:cNvPicPr>
            <p:nvPr/>
          </p:nvPicPr>
          <p:blipFill>
            <a:blip r:embed="rId2">
              <a:extLst/>
            </a:blip>
            <a:srcRect l="0" t="0" r="9331" b="0"/>
            <a:stretch>
              <a:fillRect/>
            </a:stretch>
          </p:blipFill>
          <p:spPr>
            <a:xfrm rot="5400000">
              <a:off x="-1142966" y="1143034"/>
              <a:ext cx="9144001" cy="6857932"/>
            </a:xfrm>
            <a:prstGeom prst="rect">
              <a:avLst/>
            </a:prstGeom>
            <a:ln w="12700" cap="flat">
              <a:noFill/>
              <a:miter lim="400000"/>
            </a:ln>
            <a:effectLst/>
          </p:spPr>
        </p:pic>
        <p:pic>
          <p:nvPicPr>
            <p:cNvPr id="120" name="Picture 5" descr="Picture 5"/>
            <p:cNvPicPr>
              <a:picLocks noChangeAspect="1"/>
            </p:cNvPicPr>
            <p:nvPr/>
          </p:nvPicPr>
          <p:blipFill>
            <a:blip r:embed="rId3">
              <a:alphaModFix amt="14564"/>
              <a:extLst/>
            </a:blip>
            <a:srcRect l="0" t="0" r="0" b="0"/>
            <a:stretch>
              <a:fillRect/>
            </a:stretch>
          </p:blipFill>
          <p:spPr>
            <a:xfrm>
              <a:off x="506081" y="1649081"/>
              <a:ext cx="5845838" cy="5845838"/>
            </a:xfrm>
            <a:prstGeom prst="rect">
              <a:avLst/>
            </a:prstGeom>
            <a:ln w="12700" cap="flat">
              <a:noFill/>
              <a:miter lim="400000"/>
            </a:ln>
            <a:effectLst/>
          </p:spPr>
        </p:pic>
      </p:grpSp>
      <p:sp>
        <p:nvSpPr>
          <p:cNvPr id="122" name="TextBox 9"/>
          <p:cNvSpPr txBox="1"/>
          <p:nvPr/>
        </p:nvSpPr>
        <p:spPr>
          <a:xfrm>
            <a:off x="212650" y="7172219"/>
            <a:ext cx="6432700" cy="1494429"/>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300"/>
              </a:spcBef>
              <a:defRPr b="1" sz="1300" u="sng">
                <a:latin typeface="Helvetica Neue"/>
                <a:ea typeface="Helvetica Neue"/>
                <a:cs typeface="Helvetica Neue"/>
                <a:sym typeface="Helvetica Neue"/>
              </a:defRPr>
            </a:pPr>
            <a:r>
              <a:t>RESULTS, REVIEWING &amp; REFLECTING</a:t>
            </a:r>
          </a:p>
          <a:p>
            <a:pPr marL="160421" indent="-160421" algn="just" defTabSz="685800">
              <a:lnSpc>
                <a:spcPct val="150000"/>
              </a:lnSpc>
              <a:spcBef>
                <a:spcPts val="300"/>
              </a:spcBef>
              <a:buSzPct val="100000"/>
              <a:buAutoNum type="arabicPeriod" startAt="8"/>
              <a:defRPr sz="1200">
                <a:latin typeface="Helvetica Neue"/>
                <a:ea typeface="Helvetica Neue"/>
                <a:cs typeface="Helvetica Neue"/>
                <a:sym typeface="Helvetica Neue"/>
              </a:defRPr>
            </a:pPr>
            <a:r>
              <a:t> </a:t>
            </a:r>
            <a:r>
              <a:rPr>
                <a:uFill>
                  <a:solidFill>
                    <a:srgbClr val="000000"/>
                  </a:solidFill>
                </a:uFill>
              </a:rPr>
              <a:t>Display the different times it took to spread the disease.</a:t>
            </a:r>
            <a:endParaRPr>
              <a:uFill>
                <a:solidFill>
                  <a:srgbClr val="000000"/>
                </a:solidFill>
              </a:uFill>
            </a:endParaRPr>
          </a:p>
          <a:p>
            <a:pPr marL="160421" indent="-160421" algn="just" defTabSz="685800">
              <a:lnSpc>
                <a:spcPct val="150000"/>
              </a:lnSpc>
              <a:spcBef>
                <a:spcPts val="300"/>
              </a:spcBef>
              <a:buSzPct val="100000"/>
              <a:buAutoNum type="arabicPeriod" startAt="8"/>
              <a:defRPr sz="1200">
                <a:latin typeface="Helvetica Neue"/>
                <a:ea typeface="Helvetica Neue"/>
                <a:cs typeface="Helvetica Neue"/>
                <a:sym typeface="Helvetica Neue"/>
              </a:defRPr>
            </a:pPr>
            <a:r>
              <a:rPr>
                <a:uFill>
                  <a:solidFill>
                    <a:srgbClr val="000000"/>
                  </a:solidFill>
                </a:uFill>
              </a:rPr>
              <a:t> Either in groups or as a class reflect on what impacted the times.</a:t>
            </a:r>
            <a:r>
              <a:rPr>
                <a:uFill>
                  <a:solidFill>
                    <a:srgbClr val="000000"/>
                  </a:solidFill>
                </a:uFill>
              </a:rPr>
              <a:t> </a:t>
            </a:r>
            <a:endParaRPr>
              <a:uFill>
                <a:solidFill>
                  <a:srgbClr val="000000"/>
                </a:solidFill>
              </a:uFill>
            </a:endParaRPr>
          </a:p>
          <a:p>
            <a:pPr marL="160421" indent="-160421" algn="just" defTabSz="685800">
              <a:lnSpc>
                <a:spcPct val="150000"/>
              </a:lnSpc>
              <a:spcBef>
                <a:spcPts val="300"/>
              </a:spcBef>
              <a:buSzPct val="100000"/>
              <a:buAutoNum type="arabicPeriod" startAt="8"/>
              <a:defRPr sz="1200">
                <a:latin typeface="Helvetica Neue"/>
                <a:ea typeface="Helvetica Neue"/>
                <a:cs typeface="Helvetica Neue"/>
                <a:sym typeface="Helvetica Neue"/>
              </a:defRPr>
            </a:pPr>
            <a:r>
              <a:rPr>
                <a:uFill>
                  <a:solidFill>
                    <a:srgbClr val="000000"/>
                  </a:solidFill>
                </a:uFill>
              </a:rPr>
              <a:t> Allow students to peruse the objects and archives to see how past communities tried to stop the spread of infectious diseases.</a:t>
            </a:r>
          </a:p>
        </p:txBody>
      </p:sp>
      <p:sp>
        <p:nvSpPr>
          <p:cNvPr id="123" name="TextBox 8"/>
          <p:cNvSpPr txBox="1"/>
          <p:nvPr/>
        </p:nvSpPr>
        <p:spPr>
          <a:xfrm>
            <a:off x="212651" y="3747682"/>
            <a:ext cx="6432698" cy="3234227"/>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300"/>
              </a:spcBef>
              <a:defRPr b="1" sz="1300" u="sng">
                <a:latin typeface="Helvetica Neue"/>
                <a:ea typeface="Helvetica Neue"/>
                <a:cs typeface="Helvetica Neue"/>
                <a:sym typeface="Helvetica Neue"/>
              </a:defRPr>
            </a:pPr>
            <a:r>
              <a:t>SHARING AND DOING</a:t>
            </a:r>
          </a:p>
          <a:p>
            <a:pPr marL="160421" indent="-160421">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Pass out 1 card to each student, make sure they don</a:t>
            </a:r>
            <a:r>
              <a:t>’</a:t>
            </a:r>
            <a:r>
              <a:t>t share which card they have.</a:t>
            </a:r>
          </a:p>
          <a:p>
            <a:pPr marL="160421" indent="-160421">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Click start on the stopwatch. Tell students to begin mingling and allow time for them to pair off. </a:t>
            </a:r>
          </a:p>
          <a:p>
            <a:pPr marL="160421" indent="-160421">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Once all of the students are paired off tell them to show their cards.</a:t>
            </a:r>
          </a:p>
          <a:p>
            <a:pPr marL="160421" indent="-160421">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Anyone who paired with someone with a disease card must now flip their card to sick when they pair off.</a:t>
            </a:r>
            <a:r>
              <a:t> </a:t>
            </a:r>
          </a:p>
          <a:p>
            <a:pPr marL="160421" indent="-160421">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If someone is already sick is paired with another “disease” card, they must sit out. </a:t>
            </a:r>
          </a:p>
          <a:p>
            <a:pPr marL="160421" indent="-160421">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Play through until everyone is infectious or the disease has been controlled.</a:t>
            </a:r>
            <a:r>
              <a:t> </a:t>
            </a:r>
          </a:p>
          <a:p>
            <a:pPr marL="160421" indent="-160421">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Play multiple times with different additions and compare the times it takes to spread the disease.</a:t>
            </a:r>
            <a:r>
              <a:t>  </a:t>
            </a:r>
          </a:p>
        </p:txBody>
      </p:sp>
      <p:sp>
        <p:nvSpPr>
          <p:cNvPr id="124" name="TextBox 1"/>
          <p:cNvSpPr txBox="1"/>
          <p:nvPr/>
        </p:nvSpPr>
        <p:spPr>
          <a:xfrm>
            <a:off x="212650" y="287177"/>
            <a:ext cx="6432700" cy="3270194"/>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300"/>
              </a:spcBef>
              <a:defRPr b="1" sz="1300" u="sng">
                <a:latin typeface="Helvetica Neue"/>
                <a:ea typeface="Helvetica Neue"/>
                <a:cs typeface="Helvetica Neue"/>
                <a:sym typeface="Helvetica Neue"/>
              </a:defRPr>
            </a:pPr>
            <a:r>
              <a:t>INTRODUCTION AND INSTRUCTION </a:t>
            </a:r>
            <a:r>
              <a:rPr i="1">
                <a:solidFill>
                  <a:srgbClr val="941100"/>
                </a:solidFill>
              </a:rPr>
              <a:t>(READ THIS ALOUD TO STUDENTS)</a:t>
            </a:r>
          </a:p>
          <a:p>
            <a:pPr>
              <a:lnSpc>
                <a:spcPct val="150000"/>
              </a:lnSpc>
              <a:spcBef>
                <a:spcPts val="800"/>
              </a:spcBef>
              <a:defRPr sz="1200">
                <a:uFill>
                  <a:solidFill>
                    <a:srgbClr val="000000"/>
                  </a:solidFill>
                </a:uFill>
                <a:latin typeface="Helvetica Neue"/>
                <a:ea typeface="Helvetica Neue"/>
                <a:cs typeface="Helvetica Neue"/>
                <a:sym typeface="Helvetica Neue"/>
              </a:defRPr>
            </a:pPr>
            <a:r>
              <a:t>The aim of this activity is to demonstrate how fast disease can spread and how populations can help slow the spread of disease. You will each be given a card. At least one of you will be given an infectious disease card and a doctor card. The majority of you will be given a card that reads healthy on one side and sick on the other. You will move from person to person randomly, showing each person your HEALTHY card. You will show the HEALTHY side of your card, unless you meet the INFECTIOUS DISEASE or a SICK card. After any encounter with an INFECTIOUS DISEASE or a SICK card you must show the SICK side of your card in every following interaction. If you are chosen as a doctor then you show the DOCTOR card in every interaction, unless you meet the INFECTIOUS DISEASE, where you must then turn the card over to SICK. If doctors meet  SICK people, SICK people will revert back to healthy. You will play until everyone in the group has the INFECTIOUS DISEASE.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8" name="Group"/>
          <p:cNvGrpSpPr/>
          <p:nvPr/>
        </p:nvGrpSpPr>
        <p:grpSpPr>
          <a:xfrm>
            <a:off x="68" y="8353"/>
            <a:ext cx="6857933" cy="9144001"/>
            <a:chOff x="67" y="0"/>
            <a:chExt cx="6857931" cy="9144000"/>
          </a:xfrm>
        </p:grpSpPr>
        <p:pic>
          <p:nvPicPr>
            <p:cNvPr id="126" name="Picture 4" descr="Picture 4"/>
            <p:cNvPicPr>
              <a:picLocks noChangeAspect="1"/>
            </p:cNvPicPr>
            <p:nvPr/>
          </p:nvPicPr>
          <p:blipFill>
            <a:blip r:embed="rId2">
              <a:extLst/>
            </a:blip>
            <a:srcRect l="0" t="0" r="9331" b="0"/>
            <a:stretch>
              <a:fillRect/>
            </a:stretch>
          </p:blipFill>
          <p:spPr>
            <a:xfrm rot="5400000">
              <a:off x="-1142967" y="1143034"/>
              <a:ext cx="9144001" cy="6857932"/>
            </a:xfrm>
            <a:prstGeom prst="rect">
              <a:avLst/>
            </a:prstGeom>
            <a:ln w="12700" cap="flat">
              <a:noFill/>
              <a:miter lim="400000"/>
            </a:ln>
            <a:effectLst/>
          </p:spPr>
        </p:pic>
        <p:pic>
          <p:nvPicPr>
            <p:cNvPr id="127" name="Picture 5" descr="Picture 5"/>
            <p:cNvPicPr>
              <a:picLocks noChangeAspect="1"/>
            </p:cNvPicPr>
            <p:nvPr/>
          </p:nvPicPr>
          <p:blipFill>
            <a:blip r:embed="rId3">
              <a:alphaModFix amt="14564"/>
              <a:extLst/>
            </a:blip>
            <a:srcRect l="0" t="0" r="0" b="0"/>
            <a:stretch>
              <a:fillRect/>
            </a:stretch>
          </p:blipFill>
          <p:spPr>
            <a:xfrm>
              <a:off x="506015" y="1640662"/>
              <a:ext cx="5845837" cy="5845837"/>
            </a:xfrm>
            <a:prstGeom prst="rect">
              <a:avLst/>
            </a:prstGeom>
            <a:ln w="12700" cap="flat">
              <a:noFill/>
              <a:miter lim="400000"/>
            </a:ln>
            <a:effectLst/>
          </p:spPr>
        </p:pic>
      </p:grpSp>
      <p:sp>
        <p:nvSpPr>
          <p:cNvPr id="129" name="TextBox 2"/>
          <p:cNvSpPr txBox="1"/>
          <p:nvPr/>
        </p:nvSpPr>
        <p:spPr>
          <a:xfrm>
            <a:off x="242115" y="327199"/>
            <a:ext cx="6373770" cy="6902146"/>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20000"/>
              </a:lnSpc>
              <a:defRPr b="1" sz="1200" u="sng">
                <a:latin typeface="Helvetica Neue"/>
                <a:ea typeface="Helvetica Neue"/>
                <a:cs typeface="Helvetica Neue"/>
                <a:sym typeface="Helvetica Neue"/>
              </a:defRPr>
            </a:pPr>
            <a:r>
              <a:t>TEACHER KEY</a:t>
            </a:r>
          </a:p>
          <a:p>
            <a:pPr>
              <a:lnSpc>
                <a:spcPct val="120000"/>
              </a:lnSpc>
              <a:tabLst>
                <a:tab pos="457200" algn="l"/>
              </a:tabLst>
              <a:defRPr sz="1200">
                <a:uFill>
                  <a:solidFill>
                    <a:srgbClr val="000000"/>
                  </a:solidFill>
                </a:uFill>
                <a:latin typeface="Helvetica Neue"/>
                <a:ea typeface="Helvetica Neue"/>
                <a:cs typeface="Helvetica Neue"/>
                <a:sym typeface="Helvetica Neue"/>
              </a:defRPr>
            </a:pPr>
          </a:p>
          <a:p>
            <a:pPr>
              <a:lnSpc>
                <a:spcPct val="120000"/>
              </a:lnSpc>
              <a:defRPr sz="1200">
                <a:uFill>
                  <a:solidFill>
                    <a:srgbClr val="000000"/>
                  </a:solidFill>
                </a:uFill>
                <a:latin typeface="Helvetica Neue"/>
                <a:ea typeface="Helvetica Neue"/>
                <a:cs typeface="Helvetica Neue"/>
                <a:sym typeface="Helvetica Neue"/>
              </a:defRPr>
            </a:pPr>
            <a:r>
              <a:t>There are 50 cards in the game deck. </a:t>
            </a:r>
          </a:p>
          <a:p>
            <a:pPr>
              <a:lnSpc>
                <a:spcPct val="120000"/>
              </a:lnSpc>
              <a:defRPr sz="1200">
                <a:uFill>
                  <a:solidFill>
                    <a:srgbClr val="000000"/>
                  </a:solidFill>
                </a:uFill>
                <a:latin typeface="Helvetica Neue"/>
                <a:ea typeface="Helvetica Neue"/>
                <a:cs typeface="Helvetica Neue"/>
                <a:sym typeface="Helvetica Neue"/>
              </a:defRPr>
            </a:pPr>
          </a:p>
          <a:p>
            <a:pPr marL="457200" indent="-228600">
              <a:lnSpc>
                <a:spcPct val="120000"/>
              </a:lnSpc>
              <a:buSzPct val="100000"/>
              <a:buFont typeface="Symbol"/>
              <a:buChar char="·"/>
              <a:defRPr sz="1200">
                <a:uFill>
                  <a:solidFill>
                    <a:srgbClr val="000000"/>
                  </a:solidFill>
                </a:uFill>
                <a:latin typeface="Helvetica Neue"/>
                <a:ea typeface="Helvetica Neue"/>
                <a:cs typeface="Helvetica Neue"/>
                <a:sym typeface="Helvetica Neue"/>
              </a:defRPr>
            </a:pPr>
            <a:r>
              <a:t>30 cards labelled healthy on one side, sick on the other </a:t>
            </a:r>
          </a:p>
          <a:p>
            <a:pPr marL="457200" indent="-228600">
              <a:lnSpc>
                <a:spcPct val="120000"/>
              </a:lnSpc>
              <a:buSzPct val="100000"/>
              <a:buFont typeface="Symbol"/>
              <a:buChar char="·"/>
              <a:defRPr sz="1200">
                <a:uFill>
                  <a:solidFill>
                    <a:srgbClr val="000000"/>
                  </a:solidFill>
                </a:uFill>
                <a:latin typeface="Helvetica Neue"/>
                <a:ea typeface="Helvetica Neue"/>
                <a:cs typeface="Helvetica Neue"/>
                <a:sym typeface="Helvetica Neue"/>
              </a:defRPr>
            </a:pPr>
            <a:r>
              <a:t>10 cards labelled healthy (with a mask) on one side and sick on the other</a:t>
            </a:r>
          </a:p>
          <a:p>
            <a:pPr marL="457200" indent="-228600">
              <a:lnSpc>
                <a:spcPct val="120000"/>
              </a:lnSpc>
              <a:buSzPct val="100000"/>
              <a:buFont typeface="Symbol"/>
              <a:buChar char="·"/>
              <a:defRPr sz="1200">
                <a:uFill>
                  <a:solidFill>
                    <a:srgbClr val="000000"/>
                  </a:solidFill>
                </a:uFill>
                <a:latin typeface="Helvetica Neue"/>
                <a:ea typeface="Helvetica Neue"/>
                <a:cs typeface="Helvetica Neue"/>
                <a:sym typeface="Helvetica Neue"/>
              </a:defRPr>
            </a:pPr>
            <a:r>
              <a:t>5 cards labelled healthy social distance on one side and sick on the other </a:t>
            </a:r>
          </a:p>
          <a:p>
            <a:pPr marL="457200" indent="-228600">
              <a:lnSpc>
                <a:spcPct val="120000"/>
              </a:lnSpc>
              <a:buSzPct val="100000"/>
              <a:buFont typeface="Symbol"/>
              <a:buChar char="·"/>
              <a:defRPr sz="1200">
                <a:uFill>
                  <a:solidFill>
                    <a:srgbClr val="000000"/>
                  </a:solidFill>
                </a:uFill>
                <a:latin typeface="Helvetica Neue"/>
                <a:ea typeface="Helvetica Neue"/>
                <a:cs typeface="Helvetica Neue"/>
                <a:sym typeface="Helvetica Neue"/>
              </a:defRPr>
            </a:pPr>
            <a:r>
              <a:t>3 cards labelled doctor on one side and sick on the other </a:t>
            </a:r>
          </a:p>
          <a:p>
            <a:pPr marL="457200" indent="-228600">
              <a:lnSpc>
                <a:spcPct val="120000"/>
              </a:lnSpc>
              <a:buSzPct val="100000"/>
              <a:buFont typeface="Symbol"/>
              <a:buChar char="·"/>
              <a:defRPr sz="1200">
                <a:uFill>
                  <a:solidFill>
                    <a:srgbClr val="000000"/>
                  </a:solidFill>
                </a:uFill>
                <a:latin typeface="Helvetica Neue"/>
                <a:ea typeface="Helvetica Neue"/>
                <a:cs typeface="Helvetica Neue"/>
                <a:sym typeface="Helvetica Neue"/>
              </a:defRPr>
            </a:pPr>
            <a:r>
              <a:t>2 cards labelled infectious disease on both sides </a:t>
            </a:r>
          </a:p>
          <a:p>
            <a:pPr>
              <a:lnSpc>
                <a:spcPct val="120000"/>
              </a:lnSpc>
              <a:defRPr sz="1200">
                <a:uFill>
                  <a:solidFill>
                    <a:srgbClr val="000000"/>
                  </a:solidFill>
                </a:uFill>
                <a:latin typeface="Helvetica Neue"/>
                <a:ea typeface="Helvetica Neue"/>
                <a:cs typeface="Helvetica Neue"/>
                <a:sym typeface="Helvetica Neue"/>
              </a:defRPr>
            </a:pPr>
          </a:p>
          <a:p>
            <a:pPr>
              <a:lnSpc>
                <a:spcPct val="120000"/>
              </a:lnSpc>
              <a:defRPr b="1" sz="1200">
                <a:uFill>
                  <a:solidFill>
                    <a:srgbClr val="000000"/>
                  </a:solidFill>
                </a:uFill>
                <a:latin typeface="Helvetica Neue"/>
                <a:ea typeface="Helvetica Neue"/>
                <a:cs typeface="Helvetica Neue"/>
                <a:sym typeface="Helvetica Neue"/>
              </a:defRPr>
            </a:pPr>
            <a:r>
              <a:t>Flip combinations:</a:t>
            </a:r>
          </a:p>
          <a:p>
            <a:pPr>
              <a:lnSpc>
                <a:spcPct val="120000"/>
              </a:lnSpc>
              <a:defRPr sz="1200">
                <a:uFill>
                  <a:solidFill>
                    <a:srgbClr val="000000"/>
                  </a:solidFill>
                </a:uFill>
                <a:latin typeface="Helvetica Neue"/>
                <a:ea typeface="Helvetica Neue"/>
                <a:cs typeface="Helvetica Neue"/>
                <a:sym typeface="Helvetica Neue"/>
              </a:defRPr>
            </a:pPr>
          </a:p>
          <a:p>
            <a:pPr>
              <a:lnSpc>
                <a:spcPct val="120000"/>
              </a:lnSpc>
              <a:defRPr sz="1200">
                <a:uFill>
                  <a:solidFill>
                    <a:srgbClr val="000000"/>
                  </a:solidFill>
                </a:uFill>
                <a:latin typeface="Helvetica Neue"/>
                <a:ea typeface="Helvetica Neue"/>
                <a:cs typeface="Helvetica Neue"/>
                <a:sym typeface="Helvetica Neue"/>
              </a:defRPr>
            </a:pPr>
            <a:r>
              <a:t>If you are a healthy player:</a:t>
            </a:r>
          </a:p>
          <a:p>
            <a:pPr>
              <a:lnSpc>
                <a:spcPct val="120000"/>
              </a:lnSpc>
              <a:defRPr sz="1200">
                <a:uFill>
                  <a:solidFill>
                    <a:srgbClr val="000000"/>
                  </a:solidFill>
                </a:uFill>
                <a:latin typeface="Helvetica Neue"/>
                <a:ea typeface="Helvetica Neue"/>
                <a:cs typeface="Helvetica Neue"/>
                <a:sym typeface="Helvetica Neue"/>
              </a:defRPr>
            </a:pPr>
          </a:p>
          <a:p>
            <a:pPr>
              <a:lnSpc>
                <a:spcPct val="120000"/>
              </a:lnSpc>
              <a:defRPr sz="1200">
                <a:uFill>
                  <a:solidFill>
                    <a:srgbClr val="000000"/>
                  </a:solidFill>
                </a:uFill>
                <a:latin typeface="Helvetica Neue"/>
                <a:ea typeface="Helvetica Neue"/>
                <a:cs typeface="Helvetica Neue"/>
                <a:sym typeface="Helvetica Neue"/>
              </a:defRPr>
            </a:pPr>
            <a:r>
              <a:t>Healthy Vs Sick or Infectious Disease = Sick</a:t>
            </a:r>
          </a:p>
          <a:p>
            <a:pPr>
              <a:lnSpc>
                <a:spcPct val="120000"/>
              </a:lnSpc>
              <a:defRPr sz="1200">
                <a:uFill>
                  <a:solidFill>
                    <a:srgbClr val="000000"/>
                  </a:solidFill>
                </a:uFill>
                <a:latin typeface="Helvetica Neue"/>
                <a:ea typeface="Helvetica Neue"/>
                <a:cs typeface="Helvetica Neue"/>
                <a:sym typeface="Helvetica Neue"/>
              </a:defRPr>
            </a:pPr>
            <a:r>
              <a:t>Healthy vs Healthy (any version) = Healthy</a:t>
            </a:r>
          </a:p>
          <a:p>
            <a:pPr>
              <a:lnSpc>
                <a:spcPct val="120000"/>
              </a:lnSpc>
              <a:defRPr sz="1200">
                <a:uFill>
                  <a:solidFill>
                    <a:srgbClr val="000000"/>
                  </a:solidFill>
                </a:uFill>
                <a:latin typeface="Helvetica Neue"/>
                <a:ea typeface="Helvetica Neue"/>
                <a:cs typeface="Helvetica Neue"/>
                <a:sym typeface="Helvetica Neue"/>
              </a:defRPr>
            </a:pPr>
            <a:r>
              <a:t>Healthy vs Doctor = Healthy </a:t>
            </a:r>
          </a:p>
          <a:p>
            <a:pPr>
              <a:lnSpc>
                <a:spcPct val="120000"/>
              </a:lnSpc>
              <a:defRPr sz="1200">
                <a:uFill>
                  <a:solidFill>
                    <a:srgbClr val="000000"/>
                  </a:solidFill>
                </a:uFill>
                <a:latin typeface="Helvetica Neue"/>
                <a:ea typeface="Helvetica Neue"/>
                <a:cs typeface="Helvetica Neue"/>
                <a:sym typeface="Helvetica Neue"/>
              </a:defRPr>
            </a:pPr>
          </a:p>
          <a:p>
            <a:pPr>
              <a:lnSpc>
                <a:spcPct val="120000"/>
              </a:lnSpc>
              <a:defRPr sz="1200">
                <a:uFill>
                  <a:solidFill>
                    <a:srgbClr val="000000"/>
                  </a:solidFill>
                </a:uFill>
                <a:latin typeface="Helvetica Neue"/>
                <a:ea typeface="Helvetica Neue"/>
                <a:cs typeface="Helvetica Neue"/>
                <a:sym typeface="Helvetica Neue"/>
              </a:defRPr>
            </a:pPr>
            <a:r>
              <a:t>If you are a sick player:</a:t>
            </a:r>
          </a:p>
          <a:p>
            <a:pPr>
              <a:lnSpc>
                <a:spcPct val="120000"/>
              </a:lnSpc>
              <a:defRPr sz="1200">
                <a:uFill>
                  <a:solidFill>
                    <a:srgbClr val="000000"/>
                  </a:solidFill>
                </a:uFill>
                <a:latin typeface="Helvetica Neue"/>
                <a:ea typeface="Helvetica Neue"/>
                <a:cs typeface="Helvetica Neue"/>
                <a:sym typeface="Helvetica Neue"/>
              </a:defRPr>
            </a:pPr>
          </a:p>
          <a:p>
            <a:pPr>
              <a:lnSpc>
                <a:spcPct val="120000"/>
              </a:lnSpc>
              <a:defRPr sz="1200">
                <a:uFill>
                  <a:solidFill>
                    <a:srgbClr val="000000"/>
                  </a:solidFill>
                </a:uFill>
                <a:latin typeface="Helvetica Neue"/>
                <a:ea typeface="Helvetica Neue"/>
                <a:cs typeface="Helvetica Neue"/>
                <a:sym typeface="Helvetica Neue"/>
              </a:defRPr>
            </a:pPr>
            <a:r>
              <a:t>Sick Vs Sick = Sick </a:t>
            </a:r>
          </a:p>
          <a:p>
            <a:pPr>
              <a:lnSpc>
                <a:spcPct val="120000"/>
              </a:lnSpc>
              <a:defRPr sz="1200">
                <a:uFill>
                  <a:solidFill>
                    <a:srgbClr val="000000"/>
                  </a:solidFill>
                </a:uFill>
                <a:latin typeface="Helvetica Neue"/>
                <a:ea typeface="Helvetica Neue"/>
                <a:cs typeface="Helvetica Neue"/>
                <a:sym typeface="Helvetica Neue"/>
              </a:defRPr>
            </a:pPr>
            <a:r>
              <a:t>Sick vs Infectious disease = sit out </a:t>
            </a:r>
          </a:p>
          <a:p>
            <a:pPr>
              <a:lnSpc>
                <a:spcPct val="120000"/>
              </a:lnSpc>
              <a:defRPr sz="1200">
                <a:uFill>
                  <a:solidFill>
                    <a:srgbClr val="000000"/>
                  </a:solidFill>
                </a:uFill>
                <a:latin typeface="Helvetica Neue"/>
                <a:ea typeface="Helvetica Neue"/>
                <a:cs typeface="Helvetica Neue"/>
                <a:sym typeface="Helvetica Neue"/>
              </a:defRPr>
            </a:pPr>
            <a:r>
              <a:t>Sick vs Healthy (any version) = sick</a:t>
            </a:r>
          </a:p>
          <a:p>
            <a:pPr>
              <a:lnSpc>
                <a:spcPct val="120000"/>
              </a:lnSpc>
              <a:defRPr sz="1200">
                <a:uFill>
                  <a:solidFill>
                    <a:srgbClr val="000000"/>
                  </a:solidFill>
                </a:uFill>
                <a:latin typeface="Helvetica Neue"/>
                <a:ea typeface="Helvetica Neue"/>
                <a:cs typeface="Helvetica Neue"/>
                <a:sym typeface="Helvetica Neue"/>
              </a:defRPr>
            </a:pPr>
            <a:r>
              <a:t>Sick vs Doctor = Healthy </a:t>
            </a:r>
          </a:p>
          <a:p>
            <a:pPr>
              <a:lnSpc>
                <a:spcPct val="120000"/>
              </a:lnSpc>
              <a:defRPr sz="1200">
                <a:uFill>
                  <a:solidFill>
                    <a:srgbClr val="000000"/>
                  </a:solidFill>
                </a:uFill>
                <a:latin typeface="Helvetica Neue"/>
                <a:ea typeface="Helvetica Neue"/>
                <a:cs typeface="Helvetica Neue"/>
                <a:sym typeface="Helvetica Neue"/>
              </a:defRPr>
            </a:pPr>
          </a:p>
          <a:p>
            <a:pPr>
              <a:lnSpc>
                <a:spcPct val="120000"/>
              </a:lnSpc>
              <a:defRPr sz="1200">
                <a:uFill>
                  <a:solidFill>
                    <a:srgbClr val="000000"/>
                  </a:solidFill>
                </a:uFill>
                <a:latin typeface="Helvetica Neue"/>
                <a:ea typeface="Helvetica Neue"/>
                <a:cs typeface="Helvetica Neue"/>
                <a:sym typeface="Helvetica Neue"/>
              </a:defRPr>
            </a:pPr>
            <a:r>
              <a:t>If you are a healthy player with a mask</a:t>
            </a:r>
          </a:p>
          <a:p>
            <a:pPr>
              <a:lnSpc>
                <a:spcPct val="120000"/>
              </a:lnSpc>
              <a:defRPr sz="1200">
                <a:uFill>
                  <a:solidFill>
                    <a:srgbClr val="000000"/>
                  </a:solidFill>
                </a:uFill>
                <a:latin typeface="Helvetica Neue"/>
                <a:ea typeface="Helvetica Neue"/>
                <a:cs typeface="Helvetica Neue"/>
                <a:sym typeface="Helvetica Neue"/>
              </a:defRPr>
            </a:pPr>
          </a:p>
          <a:p>
            <a:pPr>
              <a:lnSpc>
                <a:spcPct val="120000"/>
              </a:lnSpc>
              <a:defRPr sz="1200">
                <a:uFill>
                  <a:solidFill>
                    <a:srgbClr val="000000"/>
                  </a:solidFill>
                </a:uFill>
                <a:latin typeface="Helvetica Neue"/>
                <a:ea typeface="Helvetica Neue"/>
                <a:cs typeface="Helvetica Neue"/>
                <a:sym typeface="Helvetica Neue"/>
              </a:defRPr>
            </a:pPr>
            <a:r>
              <a:t>Healthy vs Sick = Healthy 1</a:t>
            </a:r>
            <a:r>
              <a:rPr baseline="31999"/>
              <a:t>st</a:t>
            </a:r>
            <a:r>
              <a:t>, Sick 2</a:t>
            </a:r>
            <a:r>
              <a:rPr baseline="31999"/>
              <a:t>nd</a:t>
            </a:r>
            <a:r>
              <a:t> flip </a:t>
            </a:r>
          </a:p>
          <a:p>
            <a:pPr>
              <a:lnSpc>
                <a:spcPct val="120000"/>
              </a:lnSpc>
              <a:defRPr sz="1200">
                <a:uFill>
                  <a:solidFill>
                    <a:srgbClr val="000000"/>
                  </a:solidFill>
                </a:uFill>
                <a:latin typeface="Helvetica Neue"/>
                <a:ea typeface="Helvetica Neue"/>
                <a:cs typeface="Helvetica Neue"/>
                <a:sym typeface="Helvetica Neue"/>
              </a:defRPr>
            </a:pPr>
            <a:r>
              <a:t>Healthy vs Infectious Disease = Sick </a:t>
            </a:r>
          </a:p>
          <a:p>
            <a:pPr>
              <a:lnSpc>
                <a:spcPct val="120000"/>
              </a:lnSpc>
              <a:defRPr sz="1200">
                <a:uFill>
                  <a:solidFill>
                    <a:srgbClr val="000000"/>
                  </a:solidFill>
                </a:uFill>
                <a:latin typeface="Helvetica Neue"/>
                <a:ea typeface="Helvetica Neue"/>
                <a:cs typeface="Helvetica Neue"/>
                <a:sym typeface="Helvetica Neue"/>
              </a:defRPr>
            </a:pPr>
            <a:r>
              <a:t>Healthy vs Doctor = Healthy </a:t>
            </a:r>
          </a:p>
          <a:p>
            <a:pPr>
              <a:lnSpc>
                <a:spcPct val="120000"/>
              </a:lnSpc>
              <a:tabLst>
                <a:tab pos="457200" algn="l"/>
              </a:tabLst>
              <a:defRPr sz="1200">
                <a:uFill>
                  <a:solidFill>
                    <a:srgbClr val="000000"/>
                  </a:solidFill>
                </a:uFill>
                <a:latin typeface="Helvetica Neue"/>
                <a:ea typeface="Helvetica Neue"/>
                <a:cs typeface="Helvetica Neue"/>
                <a:sym typeface="Helvetica Neue"/>
              </a:defRPr>
            </a:pPr>
            <a:b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3" name="Group"/>
          <p:cNvGrpSpPr/>
          <p:nvPr/>
        </p:nvGrpSpPr>
        <p:grpSpPr>
          <a:xfrm>
            <a:off x="68" y="8353"/>
            <a:ext cx="6857933" cy="9144001"/>
            <a:chOff x="67" y="0"/>
            <a:chExt cx="6857931" cy="9144000"/>
          </a:xfrm>
        </p:grpSpPr>
        <p:pic>
          <p:nvPicPr>
            <p:cNvPr id="131" name="Picture 4" descr="Picture 4"/>
            <p:cNvPicPr>
              <a:picLocks noChangeAspect="1"/>
            </p:cNvPicPr>
            <p:nvPr/>
          </p:nvPicPr>
          <p:blipFill>
            <a:blip r:embed="rId2">
              <a:extLst/>
            </a:blip>
            <a:srcRect l="0" t="0" r="9331" b="0"/>
            <a:stretch>
              <a:fillRect/>
            </a:stretch>
          </p:blipFill>
          <p:spPr>
            <a:xfrm rot="5400000">
              <a:off x="-1142967" y="1143034"/>
              <a:ext cx="9144001" cy="6857932"/>
            </a:xfrm>
            <a:prstGeom prst="rect">
              <a:avLst/>
            </a:prstGeom>
            <a:ln w="12700" cap="flat">
              <a:noFill/>
              <a:miter lim="400000"/>
            </a:ln>
            <a:effectLst/>
          </p:spPr>
        </p:pic>
        <p:pic>
          <p:nvPicPr>
            <p:cNvPr id="132" name="Picture 5" descr="Picture 5"/>
            <p:cNvPicPr>
              <a:picLocks noChangeAspect="1"/>
            </p:cNvPicPr>
            <p:nvPr/>
          </p:nvPicPr>
          <p:blipFill>
            <a:blip r:embed="rId3">
              <a:alphaModFix amt="14564"/>
              <a:extLst/>
            </a:blip>
            <a:srcRect l="0" t="0" r="0" b="0"/>
            <a:stretch>
              <a:fillRect/>
            </a:stretch>
          </p:blipFill>
          <p:spPr>
            <a:xfrm>
              <a:off x="506015" y="1640662"/>
              <a:ext cx="5845837" cy="5845837"/>
            </a:xfrm>
            <a:prstGeom prst="rect">
              <a:avLst/>
            </a:prstGeom>
            <a:ln w="12700" cap="flat">
              <a:noFill/>
              <a:miter lim="400000"/>
            </a:ln>
            <a:effectLst/>
          </p:spPr>
        </p:pic>
      </p:grpSp>
      <p:grpSp>
        <p:nvGrpSpPr>
          <p:cNvPr id="136" name="Group"/>
          <p:cNvGrpSpPr/>
          <p:nvPr/>
        </p:nvGrpSpPr>
        <p:grpSpPr>
          <a:xfrm>
            <a:off x="242115" y="259501"/>
            <a:ext cx="6373770" cy="5473301"/>
            <a:chOff x="0" y="0"/>
            <a:chExt cx="6373769" cy="5473300"/>
          </a:xfrm>
        </p:grpSpPr>
        <p:sp>
          <p:nvSpPr>
            <p:cNvPr id="134" name="TextBox 2"/>
            <p:cNvSpPr txBox="1"/>
            <p:nvPr/>
          </p:nvSpPr>
          <p:spPr>
            <a:xfrm>
              <a:off x="0" y="0"/>
              <a:ext cx="6373770" cy="5473301"/>
            </a:xfrm>
            <a:prstGeom prst="rect">
              <a:avLst/>
            </a:prstGeom>
            <a:noFill/>
            <a:ln w="19050" cap="flat">
              <a:solidFill>
                <a:srgbClr val="000000"/>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indent="91439" algn="ctr" defTabSz="685800">
                <a:lnSpc>
                  <a:spcPct val="90000"/>
                </a:lnSpc>
                <a:spcBef>
                  <a:spcPts val="700"/>
                </a:spcBef>
                <a:defRPr b="1" sz="1300" u="sng">
                  <a:latin typeface="Helvetica Neue"/>
                  <a:ea typeface="Helvetica Neue"/>
                  <a:cs typeface="Helvetica Neue"/>
                  <a:sym typeface="Helvetica Neue"/>
                </a:defRPr>
              </a:pPr>
              <a:r>
                <a:t>TEACHER KEY</a:t>
              </a:r>
            </a:p>
            <a:p>
              <a:pPr defTabSz="685800">
                <a:lnSpc>
                  <a:spcPct val="90000"/>
                </a:lnSpc>
                <a:spcBef>
                  <a:spcPts val="700"/>
                </a:spcBef>
                <a:defRPr sz="1100">
                  <a:latin typeface="Helvetica Neue"/>
                  <a:ea typeface="Helvetica Neue"/>
                  <a:cs typeface="Helvetica Neue"/>
                  <a:sym typeface="Helvetica Neue"/>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p>
            <a:p>
              <a:pPr>
                <a:tabLst>
                  <a:tab pos="457200" algn="l"/>
                </a:tabLst>
                <a:defRPr sz="1100">
                  <a:uFill>
                    <a:solidFill>
                      <a:srgbClr val="000000"/>
                    </a:solidFill>
                  </a:uFill>
                  <a:latin typeface="Adobe Garamond Pro"/>
                  <a:ea typeface="Adobe Garamond Pro"/>
                  <a:cs typeface="Adobe Garamond Pro"/>
                  <a:sym typeface="Adobe Garamond Pro"/>
                </a:defRPr>
              </a:pPr>
              <a:br/>
            </a:p>
          </p:txBody>
        </p:sp>
        <p:graphicFrame>
          <p:nvGraphicFramePr>
            <p:cNvPr id="135" name="Table"/>
            <p:cNvGraphicFramePr/>
            <p:nvPr/>
          </p:nvGraphicFramePr>
          <p:xfrm>
            <a:off x="324304" y="469820"/>
            <a:ext cx="5725161" cy="195337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35330"/>
                  <a:gridCol w="841375"/>
                  <a:gridCol w="861695"/>
                  <a:gridCol w="864870"/>
                  <a:gridCol w="859789"/>
                  <a:gridCol w="826770"/>
                  <a:gridCol w="735330"/>
                </a:tblGrid>
                <a:tr h="215900">
                  <a:tc>
                    <a:txBody>
                      <a:bodyPr/>
                      <a:lstStyle/>
                      <a:p>
                        <a:pPr>
                          <a:lnSpc>
                            <a:spcPct val="107916"/>
                          </a:lnSpc>
                          <a:spcBef>
                            <a:spcPts val="800"/>
                          </a:spcBef>
                          <a:defRPr sz="1100">
                            <a:uFill>
                              <a:solidFill>
                                <a:srgbClr val="000000"/>
                              </a:solidFill>
                            </a:uFill>
                            <a:latin typeface="Arial"/>
                            <a:ea typeface="Arial"/>
                            <a:cs typeface="Arial"/>
                            <a:sym typeface="Arial"/>
                          </a:defRPr>
                        </a:pP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Healthy</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Healthy w/ Mask</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Healthy Social Distance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Sick</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Doctor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Infectious Disease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r>
                <a:tr h="215900">
                  <a:tc>
                    <a:txBody>
                      <a:bodyPr/>
                      <a:lstStyle/>
                      <a:p>
                        <a:pPr>
                          <a:defRPr sz="1100">
                            <a:uFill>
                              <a:solidFill>
                                <a:srgbClr val="000000"/>
                              </a:solidFill>
                            </a:uFill>
                            <a:latin typeface="Arial"/>
                            <a:ea typeface="Arial"/>
                            <a:cs typeface="Arial"/>
                            <a:sym typeface="Arial"/>
                          </a:defRPr>
                        </a:pPr>
                        <a:r>
                          <a:t>Healthy</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r>
                <a:tr h="215900">
                  <a:tc>
                    <a:txBody>
                      <a:bodyPr/>
                      <a:lstStyle/>
                      <a:p>
                        <a:pPr>
                          <a:defRPr sz="1100">
                            <a:uFill>
                              <a:solidFill>
                                <a:srgbClr val="000000"/>
                              </a:solidFill>
                            </a:uFill>
                            <a:latin typeface="Arial"/>
                            <a:ea typeface="Arial"/>
                            <a:cs typeface="Arial"/>
                            <a:sym typeface="Arial"/>
                          </a:defRPr>
                        </a:pPr>
                        <a:r>
                          <a:t>Healthy w/ Mask</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(only first first flip, sick ever subsequent match)</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r>
                <a:tr h="215900">
                  <a:tc>
                    <a:txBody>
                      <a:bodyPr/>
                      <a:lstStyle/>
                      <a:p>
                        <a:pPr>
                          <a:defRPr sz="1100">
                            <a:uFill>
                              <a:solidFill>
                                <a:srgbClr val="000000"/>
                              </a:solidFill>
                            </a:uFill>
                            <a:latin typeface="Arial"/>
                            <a:ea typeface="Arial"/>
                            <a:cs typeface="Arial"/>
                            <a:sym typeface="Arial"/>
                          </a:defRPr>
                        </a:pPr>
                        <a:r>
                          <a:t>Healthy Social Distance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(only first two flips, sick ever subsequent match)</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sick</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r>
                <a:tr h="215900">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(only first first flip, sick ever subsequent match)</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(only first two flips, sick ever subsequent match)</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Sit out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r>
                <a:tr h="215900">
                  <a:tc>
                    <a:txBody>
                      <a:bodyPr/>
                      <a:lstStyle/>
                      <a:p>
                        <a:pPr>
                          <a:defRPr sz="1100">
                            <a:uFill>
                              <a:solidFill>
                                <a:srgbClr val="000000"/>
                              </a:solidFill>
                            </a:uFill>
                            <a:latin typeface="Arial"/>
                            <a:ea typeface="Arial"/>
                            <a:cs typeface="Arial"/>
                            <a:sym typeface="Arial"/>
                          </a:defRPr>
                        </a:pPr>
                        <a:r>
                          <a:t>Doctor</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Healthy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n/a</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r>
                <a:tr h="215900">
                  <a:tc>
                    <a:txBody>
                      <a:bodyPr/>
                      <a:lstStyle/>
                      <a:p>
                        <a:pPr>
                          <a:defRPr sz="1100">
                            <a:uFill>
                              <a:solidFill>
                                <a:srgbClr val="000000"/>
                              </a:solidFill>
                            </a:uFill>
                            <a:latin typeface="Arial"/>
                            <a:ea typeface="Arial"/>
                            <a:cs typeface="Arial"/>
                            <a:sym typeface="Arial"/>
                          </a:defRPr>
                        </a:pPr>
                        <a:r>
                          <a:t>Infectious Disease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531B93">
                          <a:alpha val="24980"/>
                        </a:srgbClr>
                      </a:solid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Sit out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Sick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a:defRPr sz="1100">
                            <a:uFill>
                              <a:solidFill>
                                <a:srgbClr val="000000"/>
                              </a:solidFill>
                            </a:uFill>
                            <a:latin typeface="Arial"/>
                            <a:ea typeface="Arial"/>
                            <a:cs typeface="Arial"/>
                            <a:sym typeface="Arial"/>
                          </a:defRPr>
                        </a:pPr>
                        <a:r>
                          <a:t>n/a</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r>
              </a:tbl>
            </a:graphicData>
          </a:graphic>
        </p:graphicFrame>
      </p:grpSp>
      <p:sp>
        <p:nvSpPr>
          <p:cNvPr id="137" name="TextBox 10"/>
          <p:cNvSpPr txBox="1"/>
          <p:nvPr/>
        </p:nvSpPr>
        <p:spPr>
          <a:xfrm>
            <a:off x="242115" y="5918391"/>
            <a:ext cx="6373770" cy="2251309"/>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700"/>
              </a:spcBef>
              <a:defRPr b="1" sz="1300" u="sng">
                <a:latin typeface="Helvetica Neue"/>
                <a:ea typeface="Helvetica Neue"/>
                <a:cs typeface="Helvetica Neue"/>
                <a:sym typeface="Helvetica Neue"/>
              </a:defRPr>
            </a:pPr>
            <a:r>
              <a:t>THANK YOUS and CONTACT INFORMATION</a:t>
            </a:r>
          </a:p>
          <a:p>
            <a:pPr algn="just" defTabSz="685800">
              <a:lnSpc>
                <a:spcPct val="150000"/>
              </a:lnSpc>
              <a:spcBef>
                <a:spcPts val="700"/>
              </a:spcBef>
              <a:defRPr sz="1100">
                <a:latin typeface="Helvetica Neue"/>
                <a:ea typeface="Helvetica Neue"/>
                <a:cs typeface="Helvetica Neue"/>
                <a:sym typeface="Helvetica Neue"/>
              </a:defRPr>
            </a:pPr>
            <a:r>
              <a:t>Thank you for trying our box and our activities! We appreciate how hard teachers work and hope that these objects and activities have been a delight for you and your students. </a:t>
            </a:r>
          </a:p>
          <a:p>
            <a:pPr algn="just" defTabSz="685800">
              <a:lnSpc>
                <a:spcPct val="150000"/>
              </a:lnSpc>
              <a:spcBef>
                <a:spcPts val="700"/>
              </a:spcBef>
              <a:defRPr sz="1100">
                <a:latin typeface="Helvetica Neue"/>
                <a:ea typeface="Helvetica Neue"/>
                <a:cs typeface="Helvetica Neue"/>
                <a:sym typeface="Helvetica Neue"/>
              </a:defRPr>
            </a:pPr>
            <a:r>
              <a:t>If you have any comments or questions please reach out at:</a:t>
            </a:r>
          </a:p>
          <a:p>
            <a:pPr algn="just" defTabSz="685800">
              <a:lnSpc>
                <a:spcPct val="150000"/>
              </a:lnSpc>
              <a:spcBef>
                <a:spcPts val="100"/>
              </a:spcBef>
              <a:defRPr b="1" sz="1100">
                <a:solidFill>
                  <a:srgbClr val="4C1F8D"/>
                </a:solidFill>
                <a:latin typeface="Helvetica Neue"/>
                <a:ea typeface="Helvetica Neue"/>
                <a:cs typeface="Helvetica Neue"/>
                <a:sym typeface="Helvetica Neue"/>
              </a:defRPr>
            </a:pPr>
            <a:r>
              <a:t>museum@rcpe.ac.uk</a:t>
            </a:r>
          </a:p>
          <a:p>
            <a:pPr algn="just" defTabSz="685800">
              <a:lnSpc>
                <a:spcPct val="150000"/>
              </a:lnSpc>
              <a:spcBef>
                <a:spcPts val="100"/>
              </a:spcBef>
              <a:defRPr b="1" sz="1100">
                <a:solidFill>
                  <a:srgbClr val="531B93"/>
                </a:solidFill>
                <a:latin typeface="Helvetica Neue"/>
                <a:ea typeface="Helvetica Neue"/>
                <a:cs typeface="Helvetica Neue"/>
                <a:sym typeface="Helvetica Neue"/>
              </a:defRPr>
            </a:pPr>
            <a:r>
              <a:t>0131 225 7324</a:t>
            </a:r>
          </a:p>
          <a:p>
            <a:pPr algn="just" defTabSz="685800">
              <a:lnSpc>
                <a:spcPct val="150000"/>
              </a:lnSpc>
              <a:spcBef>
                <a:spcPts val="700"/>
              </a:spcBef>
              <a:defRPr sz="1100">
                <a:latin typeface="Helvetica Neue"/>
                <a:ea typeface="Helvetica Neue"/>
                <a:cs typeface="Helvetica Neue"/>
                <a:sym typeface="Helvetica Neue"/>
              </a:defRPr>
            </a:pPr>
            <a:r>
              <a:t>We would love to hear about your experiences. If you have a moment, consider giving us some quick feedback. It will help us make better tools for you and your students.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1" name="Group"/>
          <p:cNvGrpSpPr/>
          <p:nvPr/>
        </p:nvGrpSpPr>
        <p:grpSpPr>
          <a:xfrm>
            <a:off x="68" y="8353"/>
            <a:ext cx="6857933" cy="9144001"/>
            <a:chOff x="67" y="0"/>
            <a:chExt cx="6857931" cy="9144000"/>
          </a:xfrm>
        </p:grpSpPr>
        <p:pic>
          <p:nvPicPr>
            <p:cNvPr id="139" name="Picture 4" descr="Picture 4"/>
            <p:cNvPicPr>
              <a:picLocks noChangeAspect="1"/>
            </p:cNvPicPr>
            <p:nvPr/>
          </p:nvPicPr>
          <p:blipFill>
            <a:blip r:embed="rId2">
              <a:extLst/>
            </a:blip>
            <a:srcRect l="0" t="0" r="9331" b="0"/>
            <a:stretch>
              <a:fillRect/>
            </a:stretch>
          </p:blipFill>
          <p:spPr>
            <a:xfrm rot="5400000">
              <a:off x="-1142967" y="1143034"/>
              <a:ext cx="9144001" cy="6857932"/>
            </a:xfrm>
            <a:prstGeom prst="rect">
              <a:avLst/>
            </a:prstGeom>
            <a:ln w="12700" cap="flat">
              <a:noFill/>
              <a:miter lim="400000"/>
            </a:ln>
            <a:effectLst/>
          </p:spPr>
        </p:pic>
        <p:pic>
          <p:nvPicPr>
            <p:cNvPr id="140" name="Picture 5" descr="Picture 5"/>
            <p:cNvPicPr>
              <a:picLocks noChangeAspect="1"/>
            </p:cNvPicPr>
            <p:nvPr/>
          </p:nvPicPr>
          <p:blipFill>
            <a:blip r:embed="rId3">
              <a:alphaModFix amt="14564"/>
              <a:extLst/>
            </a:blip>
            <a:srcRect l="0" t="0" r="0" b="0"/>
            <a:stretch>
              <a:fillRect/>
            </a:stretch>
          </p:blipFill>
          <p:spPr>
            <a:xfrm>
              <a:off x="506015" y="1640662"/>
              <a:ext cx="5845837" cy="5845837"/>
            </a:xfrm>
            <a:prstGeom prst="rect">
              <a:avLst/>
            </a:prstGeom>
            <a:ln w="12700" cap="flat">
              <a:noFill/>
              <a:miter lim="400000"/>
            </a:ln>
            <a:effectLst/>
          </p:spPr>
        </p:pic>
      </p:grpSp>
      <p:sp>
        <p:nvSpPr>
          <p:cNvPr id="142" name="TextBox 11"/>
          <p:cNvSpPr txBox="1"/>
          <p:nvPr/>
        </p:nvSpPr>
        <p:spPr>
          <a:xfrm>
            <a:off x="212650" y="239073"/>
            <a:ext cx="6432700" cy="1740129"/>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lnSpc>
                <a:spcPct val="150000"/>
              </a:lnSpc>
              <a:spcBef>
                <a:spcPts val="300"/>
              </a:spcBef>
              <a:defRPr b="1" sz="1200" u="sng">
                <a:latin typeface="Helvetica Neue"/>
                <a:ea typeface="Helvetica Neue"/>
                <a:cs typeface="Helvetica Neue"/>
                <a:sym typeface="Helvetica Neue"/>
              </a:defRPr>
            </a:pPr>
            <a:r>
              <a:t>A NOTE REGARDING STUDENTS WITH PROTECTED CHARACTERISTICS</a:t>
            </a:r>
          </a:p>
          <a:p>
            <a:pPr>
              <a:lnSpc>
                <a:spcPct val="150000"/>
              </a:lnSpc>
              <a:spcBef>
                <a:spcPts val="300"/>
              </a:spcBef>
              <a:defRPr sz="1200">
                <a:latin typeface="Helvetica Neue"/>
                <a:ea typeface="Helvetica Neue"/>
                <a:cs typeface="Helvetica Neue"/>
                <a:sym typeface="Helvetica Neue"/>
              </a:defRPr>
            </a:pPr>
          </a:p>
          <a:p>
            <a:pPr indent="137160">
              <a:lnSpc>
                <a:spcPct val="150000"/>
              </a:lnSpc>
              <a:spcBef>
                <a:spcPts val="300"/>
              </a:spcBef>
              <a:defRPr sz="1200">
                <a:latin typeface="Helvetica Neue"/>
                <a:ea typeface="Helvetica Neue"/>
                <a:cs typeface="Helvetica Neue"/>
                <a:sym typeface="Helvetica Neue"/>
              </a:defRPr>
            </a:pPr>
            <a:r>
              <a:t>If student(s) prefer not to interact with other students or they do not do well in one on one interactions, they could advise you in the distribution of the cards and could track the spread of the disease by knowing who had the infectious disease card(s). </a:t>
            </a:r>
          </a:p>
        </p:txBody>
      </p:sp>
      <p:sp>
        <p:nvSpPr>
          <p:cNvPr id="143" name="TextBox 2"/>
          <p:cNvSpPr txBox="1"/>
          <p:nvPr/>
        </p:nvSpPr>
        <p:spPr>
          <a:xfrm>
            <a:off x="212651" y="2244183"/>
            <a:ext cx="6432699" cy="1739976"/>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a:lnSpc>
                <a:spcPct val="150000"/>
              </a:lnSpc>
              <a:spcBef>
                <a:spcPts val="300"/>
              </a:spcBef>
              <a:defRPr b="1" sz="1200" u="sng">
                <a:latin typeface="Helvetica Neue"/>
                <a:ea typeface="Helvetica Neue"/>
                <a:cs typeface="Helvetica Neue"/>
                <a:sym typeface="Helvetica Neue"/>
              </a:defRPr>
            </a:pPr>
            <a:r>
              <a:t>POTENTIAL ASSESSMENT STRATEGIES</a:t>
            </a:r>
          </a:p>
          <a:p>
            <a:pPr indent="91439" algn="just">
              <a:lnSpc>
                <a:spcPct val="150000"/>
              </a:lnSpc>
              <a:spcBef>
                <a:spcPts val="300"/>
              </a:spcBef>
              <a:defRPr sz="1200">
                <a:latin typeface="Helvetica Neue"/>
                <a:ea typeface="Helvetica Neue"/>
                <a:cs typeface="Helvetica Neue"/>
                <a:sym typeface="Helvetica Neue"/>
              </a:defRPr>
            </a:pPr>
            <a:r>
              <a:rPr b="1" i="1"/>
              <a:t>PRE ASSESS: </a:t>
            </a:r>
            <a:r>
              <a:t>What are the conditions that could make infectious diseases spread at a rapid rate? </a:t>
            </a:r>
            <a:endParaRPr i="1"/>
          </a:p>
          <a:p>
            <a:pPr indent="91439" algn="just">
              <a:lnSpc>
                <a:spcPct val="150000"/>
              </a:lnSpc>
              <a:spcBef>
                <a:spcPts val="300"/>
              </a:spcBef>
              <a:defRPr sz="1200">
                <a:latin typeface="Helvetica Neue"/>
                <a:ea typeface="Helvetica Neue"/>
                <a:cs typeface="Helvetica Neue"/>
                <a:sym typeface="Helvetica Neue"/>
              </a:defRPr>
            </a:pPr>
            <a:r>
              <a:rPr b="1" i="1"/>
              <a:t>POST ASSESS:</a:t>
            </a:r>
            <a:r>
              <a:rPr i="1"/>
              <a:t> </a:t>
            </a:r>
            <a:r>
              <a:t>Did the disease spread through the population every time? What factors allowed you to contain/slow the spread the most? Based on your own experience what other factors would help slow the spread of the disease?</a:t>
            </a:r>
            <a:r>
              <a:t> </a:t>
            </a:r>
          </a:p>
        </p:txBody>
      </p:sp>
      <p:sp>
        <p:nvSpPr>
          <p:cNvPr id="144" name="TextBox 10"/>
          <p:cNvSpPr txBox="1"/>
          <p:nvPr/>
        </p:nvSpPr>
        <p:spPr>
          <a:xfrm>
            <a:off x="208428" y="4249140"/>
            <a:ext cx="6441145" cy="2529885"/>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700"/>
              </a:spcBef>
              <a:defRPr b="1" sz="1300" u="sng">
                <a:latin typeface="Helvetica Neue"/>
                <a:ea typeface="Helvetica Neue"/>
                <a:cs typeface="Helvetica Neue"/>
                <a:sym typeface="Helvetica Neue"/>
              </a:defRPr>
            </a:pPr>
            <a:r>
              <a:t>OBJECTIVES and STANDARDS</a:t>
            </a:r>
          </a:p>
          <a:p>
            <a:pPr marL="180473" indent="-180473" algn="just" defTabSz="685800">
              <a:lnSpc>
                <a:spcPct val="150000"/>
              </a:lnSpc>
              <a:spcBef>
                <a:spcPts val="700"/>
              </a:spcBef>
              <a:buSzPct val="100000"/>
              <a:buChar char="•"/>
              <a:defRPr sz="1100">
                <a:latin typeface="Helvetica Neue"/>
                <a:ea typeface="Helvetica Neue"/>
                <a:cs typeface="Helvetica Neue"/>
                <a:sym typeface="Helvetica Neue"/>
              </a:defRPr>
            </a:pPr>
            <a:r>
              <a:t>The spread of epidemics can emerge quickly or slowly over time, it takes a community working together to control the spread</a:t>
            </a:r>
          </a:p>
          <a:p>
            <a:pPr algn="r">
              <a:lnSpc>
                <a:spcPct val="150000"/>
              </a:lnSpc>
              <a:defRPr sz="800">
                <a:solidFill>
                  <a:srgbClr val="535353"/>
                </a:solidFill>
                <a:latin typeface="Adobe Garamond Pro"/>
                <a:ea typeface="Adobe Garamond Pro"/>
                <a:cs typeface="Adobe Garamond Pro"/>
                <a:sym typeface="Adobe Garamond Pro"/>
              </a:defRPr>
            </a:pPr>
            <a:r>
              <a:rPr b="1"/>
              <a:t>SOC3-05</a:t>
            </a:r>
            <a:r>
              <a:t> I can describe the factors contributing to a major social, political or economic change in the past and can assess the impact on people’s lives. </a:t>
            </a:r>
          </a:p>
          <a:p>
            <a:pPr algn="r">
              <a:lnSpc>
                <a:spcPct val="150000"/>
              </a:lnSpc>
              <a:defRPr sz="800">
                <a:solidFill>
                  <a:srgbClr val="535353"/>
                </a:solidFill>
                <a:latin typeface="Adobe Garamond Pro"/>
                <a:ea typeface="Adobe Garamond Pro"/>
                <a:cs typeface="Adobe Garamond Pro"/>
                <a:sym typeface="Adobe Garamond Pro"/>
              </a:defRPr>
            </a:pPr>
          </a:p>
          <a:p>
            <a:pPr marL="110289" indent="-110289">
              <a:lnSpc>
                <a:spcPct val="150000"/>
              </a:lnSpc>
              <a:buSzPct val="100000"/>
              <a:buChar char="•"/>
              <a:defRPr sz="1100">
                <a:latin typeface="Adobe Garamond Pro"/>
                <a:ea typeface="Adobe Garamond Pro"/>
                <a:cs typeface="Adobe Garamond Pro"/>
                <a:sym typeface="Adobe Garamond Pro"/>
              </a:defRPr>
            </a:pPr>
            <a:r>
              <a:t>Different materials were used to treat ailments. Some were eventually discontinued, and some survive as useful treatments today.</a:t>
            </a:r>
          </a:p>
          <a:p>
            <a:pPr algn="r">
              <a:lnSpc>
                <a:spcPct val="150000"/>
              </a:lnSpc>
              <a:defRPr sz="800">
                <a:solidFill>
                  <a:srgbClr val="535353"/>
                </a:solidFill>
                <a:latin typeface="Adobe Garamond Pro"/>
                <a:ea typeface="Adobe Garamond Pro"/>
                <a:cs typeface="Adobe Garamond Pro"/>
                <a:sym typeface="Adobe Garamond Pro"/>
              </a:defRPr>
            </a:pPr>
            <a:r>
              <a:rPr b="1"/>
              <a:t>SOC3-05</a:t>
            </a:r>
            <a:r>
              <a:t> I can describe the factors contributing to a major social, political or economic change in the past and can assess the impact on people’s lives.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